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82" r:id="rId3"/>
    <p:sldId id="510" r:id="rId5"/>
    <p:sldId id="486" r:id="rId6"/>
    <p:sldId id="517" r:id="rId7"/>
    <p:sldId id="518" r:id="rId8"/>
    <p:sldId id="508" r:id="rId9"/>
    <p:sldId id="523" r:id="rId10"/>
    <p:sldId id="522" r:id="rId11"/>
    <p:sldId id="521" r:id="rId12"/>
    <p:sldId id="336" r:id="rId13"/>
    <p:sldId id="353" r:id="rId14"/>
    <p:sldId id="354" r:id="rId15"/>
    <p:sldId id="507" r:id="rId16"/>
    <p:sldId id="499" r:id="rId17"/>
    <p:sldId id="393" r:id="rId18"/>
    <p:sldId id="394" r:id="rId19"/>
    <p:sldId id="395" r:id="rId20"/>
    <p:sldId id="396" r:id="rId21"/>
    <p:sldId id="397" r:id="rId22"/>
    <p:sldId id="398" r:id="rId23"/>
    <p:sldId id="399" r:id="rId24"/>
    <p:sldId id="305" r:id="rId25"/>
    <p:sldId id="526" r:id="rId26"/>
    <p:sldId id="524" r:id="rId27"/>
    <p:sldId id="404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yangjinrong" initials="y" lastIdx="1" clrIdx="0"/>
  <p:cmAuthor id="7" name="Shen" initials="S" lastIdx="1" clrIdx="6"/>
  <p:cmAuthor id="1" name="slt" initials="s" lastIdx="13" clrIdx="0"/>
  <p:cmAuthor id="2" name="Macco Qu" initials="MQ" lastIdx="70" clrIdx="1"/>
  <p:cmAuthor id="3" name="quhep" initials="q" lastIdx="33" clrIdx="2"/>
  <p:cmAuthor id="4" name="CEPRI-0592" initials="C" lastIdx="1" clrIdx="3"/>
  <p:cmAuthor id="5" name="作者" initials="A" lastIdx="0" clrIdx="2"/>
  <p:cmAuthor id="2000" name="徐水远_Ar63qmiM" initials="authorId_496741940" lastIdx="1656073102" clrIdx="0"/>
  <p:cmAuthor id="6" name="wuwei" initials="w" lastIdx="2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31B2"/>
    <a:srgbClr val="385CE3"/>
    <a:srgbClr val="5D7BE8"/>
    <a:srgbClr val="4A4A4B"/>
    <a:srgbClr val="7C7E7D"/>
    <a:srgbClr val="FFFFFF"/>
    <a:srgbClr val="4C4C4C"/>
    <a:srgbClr val="F8F9FB"/>
    <a:srgbClr val="002EFF"/>
    <a:srgbClr val="E8EA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41" autoAdjust="0"/>
    <p:restoredTop sz="94660"/>
  </p:normalViewPr>
  <p:slideViewPr>
    <p:cSldViewPr snapToGrid="0">
      <p:cViewPr varScale="1">
        <p:scale>
          <a:sx n="91" d="100"/>
          <a:sy n="91" d="100"/>
        </p:scale>
        <p:origin x="84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commentAuthors" Target="commentAuthors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76B58E-B559-4F84-977F-96232E2359E4}" type="doc">
      <dgm:prSet loTypeId="urn:microsoft.com/office/officeart/2005/8/layout/chevron1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zh-CN" altLang="en-US"/>
        </a:p>
      </dgm:t>
    </dgm:pt>
    <dgm:pt modelId="{93FB496B-2672-471E-9BCC-822B1085FF3F}">
      <dgm:prSet phldrT="[文本]" custT="1"/>
      <dgm:spPr/>
      <dgm:t>
        <a:bodyPr/>
        <a:lstStyle/>
        <a:p>
          <a:pPr algn="ctr"/>
          <a:r>
            <a:rPr lang="zh-CN" altLang="en-US" sz="1800" b="1" dirty="0">
              <a:solidFill>
                <a:srgbClr val="2E31B2"/>
              </a:solidFill>
              <a:latin typeface="微软雅黑" panose="020B0503020204020204" charset="-122"/>
              <a:ea typeface="微软雅黑" panose="020B0503020204020204" charset="-122"/>
            </a:rPr>
            <a:t>用户下单</a:t>
          </a:r>
        </a:p>
      </dgm:t>
    </dgm:pt>
    <dgm:pt modelId="{B4637EC9-9680-465C-994C-B2A3785915CD}" cxnId="{8BE2F7FD-D024-4BAF-A2F3-3D329E8C7B3D}" type="parTrans">
      <dgm:prSet/>
      <dgm:spPr/>
      <dgm:t>
        <a:bodyPr/>
        <a:lstStyle/>
        <a:p>
          <a:endParaRPr lang="zh-CN" altLang="en-US" sz="1600"/>
        </a:p>
      </dgm:t>
    </dgm:pt>
    <dgm:pt modelId="{2E1CBDF6-B899-4429-8AEC-ACEBD62F4E79}" cxnId="{8BE2F7FD-D024-4BAF-A2F3-3D329E8C7B3D}" type="sibTrans">
      <dgm:prSet/>
      <dgm:spPr/>
      <dgm:t>
        <a:bodyPr/>
        <a:lstStyle/>
        <a:p>
          <a:endParaRPr lang="zh-CN" altLang="en-US" sz="1600"/>
        </a:p>
      </dgm:t>
    </dgm:pt>
    <dgm:pt modelId="{72CABED0-9112-4CFC-8EAF-FF9F6123D4CC}">
      <dgm:prSet phldrT="[文本]" custT="1"/>
      <dgm:spPr/>
      <dgm:t>
        <a:bodyPr/>
        <a:lstStyle/>
        <a:p>
          <a:pPr algn="ctr"/>
          <a:r>
            <a:rPr lang="zh-CN" altLang="en-US" sz="1800" b="1" dirty="0">
              <a:solidFill>
                <a:srgbClr val="2E31B2"/>
              </a:solidFill>
              <a:latin typeface="微软雅黑" panose="020B0503020204020204" charset="-122"/>
              <a:ea typeface="微软雅黑" panose="020B0503020204020204" charset="-122"/>
            </a:rPr>
            <a:t>双边交易</a:t>
          </a:r>
        </a:p>
      </dgm:t>
    </dgm:pt>
    <dgm:pt modelId="{79137953-BDD7-4E56-8544-284F3565334B}" cxnId="{F77278D7-4697-4DC5-8C44-13527D1FC682}" type="sibTrans">
      <dgm:prSet/>
      <dgm:spPr/>
      <dgm:t>
        <a:bodyPr/>
        <a:lstStyle/>
        <a:p>
          <a:endParaRPr lang="zh-CN" altLang="en-US" sz="1600"/>
        </a:p>
      </dgm:t>
    </dgm:pt>
    <dgm:pt modelId="{34399B8D-2FA6-414D-AB47-4D10D0C25C03}" cxnId="{F77278D7-4697-4DC5-8C44-13527D1FC682}" type="parTrans">
      <dgm:prSet/>
      <dgm:spPr/>
      <dgm:t>
        <a:bodyPr/>
        <a:lstStyle/>
        <a:p>
          <a:endParaRPr lang="zh-CN" altLang="en-US" sz="1600"/>
        </a:p>
      </dgm:t>
    </dgm:pt>
    <dgm:pt modelId="{4BA63BBC-B3F1-4AC5-9377-C1166F8D206E}">
      <dgm:prSet phldrT="[文本]" custT="1"/>
      <dgm:spPr/>
      <dgm:t>
        <a:bodyPr/>
        <a:lstStyle/>
        <a:p>
          <a:pPr algn="ctr"/>
          <a:r>
            <a:rPr lang="zh-CN" altLang="en-US" sz="1800" b="1" dirty="0">
              <a:solidFill>
                <a:srgbClr val="2E31B2"/>
              </a:solidFill>
              <a:latin typeface="微软雅黑" panose="020B0503020204020204" charset="-122"/>
              <a:ea typeface="微软雅黑" panose="020B0503020204020204" charset="-122"/>
            </a:rPr>
            <a:t>合同解除</a:t>
          </a:r>
        </a:p>
      </dgm:t>
    </dgm:pt>
    <dgm:pt modelId="{BF26D882-0EBF-4F6B-A574-2D35927E9A1E}" cxnId="{2C8AC89C-6F54-4974-969E-F03C70F33115}" type="parTrans">
      <dgm:prSet/>
      <dgm:spPr/>
      <dgm:t>
        <a:bodyPr/>
        <a:lstStyle/>
        <a:p>
          <a:endParaRPr lang="zh-CN" altLang="en-US" sz="1600"/>
        </a:p>
      </dgm:t>
    </dgm:pt>
    <dgm:pt modelId="{5EB02B93-4B63-40EF-8579-9DBF709B90E6}" cxnId="{2C8AC89C-6F54-4974-969E-F03C70F33115}" type="sibTrans">
      <dgm:prSet/>
      <dgm:spPr/>
      <dgm:t>
        <a:bodyPr/>
        <a:lstStyle/>
        <a:p>
          <a:endParaRPr lang="zh-CN" altLang="en-US" sz="1600"/>
        </a:p>
      </dgm:t>
    </dgm:pt>
    <dgm:pt modelId="{2AA40B7D-D87E-43A2-82A4-3297E4164870}">
      <dgm:prSet phldrT="[文本]" custT="1"/>
      <dgm:spPr/>
      <dgm:t>
        <a:bodyPr/>
        <a:lstStyle/>
        <a:p>
          <a:pPr algn="ctr"/>
          <a:r>
            <a:rPr lang="zh-CN" altLang="en-US" sz="1800" b="1" dirty="0">
              <a:solidFill>
                <a:srgbClr val="2E31B2"/>
              </a:solidFill>
              <a:latin typeface="微软雅黑" panose="020B0503020204020204" charset="-122"/>
              <a:ea typeface="微软雅黑" panose="020B0503020204020204" charset="-122"/>
            </a:rPr>
            <a:t>确认交易额度</a:t>
          </a:r>
        </a:p>
      </dgm:t>
    </dgm:pt>
    <dgm:pt modelId="{5DFA1D72-9664-41C9-8F2D-1537FD792CDA}" cxnId="{DAA9D447-4FBE-4F4B-B0CB-764086995CEF}" type="parTrans">
      <dgm:prSet/>
      <dgm:spPr/>
      <dgm:t>
        <a:bodyPr/>
        <a:lstStyle/>
        <a:p>
          <a:endParaRPr lang="zh-CN" altLang="en-US"/>
        </a:p>
      </dgm:t>
    </dgm:pt>
    <dgm:pt modelId="{BE148C62-A453-4C04-9984-BC2C89488EA1}" cxnId="{DAA9D447-4FBE-4F4B-B0CB-764086995CEF}" type="sibTrans">
      <dgm:prSet/>
      <dgm:spPr/>
      <dgm:t>
        <a:bodyPr/>
        <a:lstStyle/>
        <a:p>
          <a:endParaRPr lang="zh-CN" altLang="en-US"/>
        </a:p>
      </dgm:t>
    </dgm:pt>
    <dgm:pt modelId="{57BEA514-6920-49E1-A966-D4318FA9BE08}" type="pres">
      <dgm:prSet presAssocID="{8976B58E-B559-4F84-977F-96232E2359E4}" presName="Name0" presStyleCnt="0">
        <dgm:presLayoutVars>
          <dgm:dir/>
          <dgm:animLvl val="lvl"/>
          <dgm:resizeHandles val="exact"/>
        </dgm:presLayoutVars>
      </dgm:prSet>
      <dgm:spPr/>
    </dgm:pt>
    <dgm:pt modelId="{616C86D8-5E54-4FA5-B356-C6E32CEB3CC9}" type="pres">
      <dgm:prSet presAssocID="{2AA40B7D-D87E-43A2-82A4-3297E4164870}" presName="parTxOnly" presStyleLbl="node1" presStyleIdx="0" presStyleCnt="4" custScaleX="121291">
        <dgm:presLayoutVars>
          <dgm:chMax val="0"/>
          <dgm:chPref val="0"/>
          <dgm:bulletEnabled val="1"/>
        </dgm:presLayoutVars>
      </dgm:prSet>
      <dgm:spPr/>
    </dgm:pt>
    <dgm:pt modelId="{FC614479-CECD-4E84-AE6E-B8ABEB2D4052}" type="pres">
      <dgm:prSet presAssocID="{BE148C62-A453-4C04-9984-BC2C89488EA1}" presName="parTxOnlySpace" presStyleCnt="0"/>
      <dgm:spPr/>
    </dgm:pt>
    <dgm:pt modelId="{BCC1B2EE-6841-472B-AF9A-BADE098086AA}" type="pres">
      <dgm:prSet presAssocID="{72CABED0-9112-4CFC-8EAF-FF9F6123D4CC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F8CCC390-B5AB-4758-8460-7CECDF79FA01}" type="pres">
      <dgm:prSet presAssocID="{79137953-BDD7-4E56-8544-284F3565334B}" presName="parTxOnlySpace" presStyleCnt="0"/>
      <dgm:spPr/>
    </dgm:pt>
    <dgm:pt modelId="{D95873E0-A0F2-4BA0-8406-8CD25B60E9FC}" type="pres">
      <dgm:prSet presAssocID="{93FB496B-2672-471E-9BCC-822B1085FF3F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62D01C91-F8A1-41D0-8082-AD176140A17C}" type="pres">
      <dgm:prSet presAssocID="{2E1CBDF6-B899-4429-8AEC-ACEBD62F4E79}" presName="parTxOnlySpace" presStyleCnt="0"/>
      <dgm:spPr/>
    </dgm:pt>
    <dgm:pt modelId="{E7EBBBD9-F5B7-42A6-A9C5-FFCBA5DFDC99}" type="pres">
      <dgm:prSet presAssocID="{4BA63BBC-B3F1-4AC5-9377-C1166F8D206E}" presName="parTxOnly" presStyleLbl="node1" presStyleIdx="3" presStyleCnt="4" custLinFactX="500" custLinFactNeighborX="100000" custLinFactNeighborY="696">
        <dgm:presLayoutVars>
          <dgm:chMax val="0"/>
          <dgm:chPref val="0"/>
          <dgm:bulletEnabled val="1"/>
        </dgm:presLayoutVars>
      </dgm:prSet>
      <dgm:spPr/>
    </dgm:pt>
  </dgm:ptLst>
  <dgm:cxnLst>
    <dgm:cxn modelId="{B7A3BB07-EE61-41F7-9A8F-EE1BCE54A68E}" type="presOf" srcId="{93FB496B-2672-471E-9BCC-822B1085FF3F}" destId="{D95873E0-A0F2-4BA0-8406-8CD25B60E9FC}" srcOrd="0" destOrd="0" presId="urn:microsoft.com/office/officeart/2005/8/layout/chevron1"/>
    <dgm:cxn modelId="{DAA9D447-4FBE-4F4B-B0CB-764086995CEF}" srcId="{8976B58E-B559-4F84-977F-96232E2359E4}" destId="{2AA40B7D-D87E-43A2-82A4-3297E4164870}" srcOrd="0" destOrd="0" parTransId="{5DFA1D72-9664-41C9-8F2D-1537FD792CDA}" sibTransId="{BE148C62-A453-4C04-9984-BC2C89488EA1}"/>
    <dgm:cxn modelId="{33C4746E-965A-485C-9639-7F2DAD90260B}" type="presOf" srcId="{8976B58E-B559-4F84-977F-96232E2359E4}" destId="{57BEA514-6920-49E1-A966-D4318FA9BE08}" srcOrd="0" destOrd="0" presId="urn:microsoft.com/office/officeart/2005/8/layout/chevron1"/>
    <dgm:cxn modelId="{F9C24E58-11F2-413D-ACC5-B62D4455298B}" type="presOf" srcId="{72CABED0-9112-4CFC-8EAF-FF9F6123D4CC}" destId="{BCC1B2EE-6841-472B-AF9A-BADE098086AA}" srcOrd="0" destOrd="0" presId="urn:microsoft.com/office/officeart/2005/8/layout/chevron1"/>
    <dgm:cxn modelId="{2C8AC89C-6F54-4974-969E-F03C70F33115}" srcId="{8976B58E-B559-4F84-977F-96232E2359E4}" destId="{4BA63BBC-B3F1-4AC5-9377-C1166F8D206E}" srcOrd="3" destOrd="0" parTransId="{BF26D882-0EBF-4F6B-A574-2D35927E9A1E}" sibTransId="{5EB02B93-4B63-40EF-8579-9DBF709B90E6}"/>
    <dgm:cxn modelId="{79CCDEB8-0280-4123-9989-64BDA89C5C62}" type="presOf" srcId="{2AA40B7D-D87E-43A2-82A4-3297E4164870}" destId="{616C86D8-5E54-4FA5-B356-C6E32CEB3CC9}" srcOrd="0" destOrd="0" presId="urn:microsoft.com/office/officeart/2005/8/layout/chevron1"/>
    <dgm:cxn modelId="{F77278D7-4697-4DC5-8C44-13527D1FC682}" srcId="{8976B58E-B559-4F84-977F-96232E2359E4}" destId="{72CABED0-9112-4CFC-8EAF-FF9F6123D4CC}" srcOrd="1" destOrd="0" parTransId="{34399B8D-2FA6-414D-AB47-4D10D0C25C03}" sibTransId="{79137953-BDD7-4E56-8544-284F3565334B}"/>
    <dgm:cxn modelId="{C6490BEB-D1F3-41AA-9C52-8CEB761D249B}" type="presOf" srcId="{4BA63BBC-B3F1-4AC5-9377-C1166F8D206E}" destId="{E7EBBBD9-F5B7-42A6-A9C5-FFCBA5DFDC99}" srcOrd="0" destOrd="0" presId="urn:microsoft.com/office/officeart/2005/8/layout/chevron1"/>
    <dgm:cxn modelId="{8BE2F7FD-D024-4BAF-A2F3-3D329E8C7B3D}" srcId="{8976B58E-B559-4F84-977F-96232E2359E4}" destId="{93FB496B-2672-471E-9BCC-822B1085FF3F}" srcOrd="2" destOrd="0" parTransId="{B4637EC9-9680-465C-994C-B2A3785915CD}" sibTransId="{2E1CBDF6-B899-4429-8AEC-ACEBD62F4E79}"/>
    <dgm:cxn modelId="{677E745C-CAD3-498A-A0D2-E77BAA699CF2}" type="presParOf" srcId="{57BEA514-6920-49E1-A966-D4318FA9BE08}" destId="{616C86D8-5E54-4FA5-B356-C6E32CEB3CC9}" srcOrd="0" destOrd="0" presId="urn:microsoft.com/office/officeart/2005/8/layout/chevron1"/>
    <dgm:cxn modelId="{EB63DD38-0030-45B2-B6EF-D345567EEA56}" type="presParOf" srcId="{57BEA514-6920-49E1-A966-D4318FA9BE08}" destId="{FC614479-CECD-4E84-AE6E-B8ABEB2D4052}" srcOrd="1" destOrd="0" presId="urn:microsoft.com/office/officeart/2005/8/layout/chevron1"/>
    <dgm:cxn modelId="{D718471A-82A0-435C-AFAA-5FE059691B17}" type="presParOf" srcId="{57BEA514-6920-49E1-A966-D4318FA9BE08}" destId="{BCC1B2EE-6841-472B-AF9A-BADE098086AA}" srcOrd="2" destOrd="0" presId="urn:microsoft.com/office/officeart/2005/8/layout/chevron1"/>
    <dgm:cxn modelId="{853AB09F-0099-4794-8CF4-E2524E8F3324}" type="presParOf" srcId="{57BEA514-6920-49E1-A966-D4318FA9BE08}" destId="{F8CCC390-B5AB-4758-8460-7CECDF79FA01}" srcOrd="3" destOrd="0" presId="urn:microsoft.com/office/officeart/2005/8/layout/chevron1"/>
    <dgm:cxn modelId="{5D4373E0-B574-4507-AF5F-AB40D18B6C95}" type="presParOf" srcId="{57BEA514-6920-49E1-A966-D4318FA9BE08}" destId="{D95873E0-A0F2-4BA0-8406-8CD25B60E9FC}" srcOrd="4" destOrd="0" presId="urn:microsoft.com/office/officeart/2005/8/layout/chevron1"/>
    <dgm:cxn modelId="{9D160B90-748B-457F-A7BE-B7DCA2A7CDB4}" type="presParOf" srcId="{57BEA514-6920-49E1-A966-D4318FA9BE08}" destId="{62D01C91-F8A1-41D0-8082-AD176140A17C}" srcOrd="5" destOrd="0" presId="urn:microsoft.com/office/officeart/2005/8/layout/chevron1"/>
    <dgm:cxn modelId="{1408D78C-2ECD-42C1-A417-23E0B408F3B6}" type="presParOf" srcId="{57BEA514-6920-49E1-A966-D4318FA9BE08}" destId="{E7EBBBD9-F5B7-42A6-A9C5-FFCBA5DFDC99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976B58E-B559-4F84-977F-96232E2359E4}" type="doc">
      <dgm:prSet loTypeId="urn:microsoft.com/office/officeart/2005/8/layout/chevron1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zh-CN" altLang="en-US"/>
        </a:p>
      </dgm:t>
    </dgm:pt>
    <dgm:pt modelId="{4FF8157F-9B5F-4BDD-BDA8-29A161D3CD75}">
      <dgm:prSet phldrT="[文本]" custT="1"/>
      <dgm:spPr/>
      <dgm:t>
        <a:bodyPr/>
        <a:lstStyle/>
        <a:p>
          <a:pPr algn="ctr"/>
          <a:r>
            <a:rPr lang="zh-CN" altLang="en-US" sz="2000" b="1" dirty="0">
              <a:solidFill>
                <a:srgbClr val="2E31B2"/>
              </a:solidFill>
              <a:latin typeface="微软雅黑" panose="020B0503020204020204" charset="-122"/>
              <a:ea typeface="微软雅黑" panose="020B0503020204020204" charset="-122"/>
            </a:rPr>
            <a:t>认证</a:t>
          </a:r>
          <a:r>
            <a:rPr lang="en-US" altLang="zh-CN" sz="2000" b="1" dirty="0">
              <a:solidFill>
                <a:srgbClr val="2E31B2"/>
              </a:solidFill>
              <a:latin typeface="微软雅黑" panose="020B0503020204020204" charset="-122"/>
              <a:ea typeface="微软雅黑" panose="020B0503020204020204" charset="-122"/>
            </a:rPr>
            <a:t>-</a:t>
          </a:r>
          <a:r>
            <a:rPr lang="zh-CN" altLang="en-US" sz="2000" b="1" dirty="0">
              <a:solidFill>
                <a:srgbClr val="2E31B2"/>
              </a:solidFill>
              <a:latin typeface="微软雅黑" panose="020B0503020204020204" charset="-122"/>
              <a:ea typeface="微软雅黑" panose="020B0503020204020204" charset="-122"/>
            </a:rPr>
            <a:t>授权代理人方式</a:t>
          </a:r>
        </a:p>
      </dgm:t>
    </dgm:pt>
    <dgm:pt modelId="{E50CCA9B-06D1-4450-9DE4-CE49614F19D7}" cxnId="{79AE38D0-49DE-4444-9E99-BB6604D8E627}" type="parTrans">
      <dgm:prSet/>
      <dgm:spPr/>
      <dgm:t>
        <a:bodyPr/>
        <a:lstStyle/>
        <a:p>
          <a:endParaRPr lang="zh-CN" altLang="en-US"/>
        </a:p>
      </dgm:t>
    </dgm:pt>
    <dgm:pt modelId="{79AA591D-6EA2-4100-A371-82AD0E95EF7D}" cxnId="{79AE38D0-49DE-4444-9E99-BB6604D8E627}" type="sibTrans">
      <dgm:prSet/>
      <dgm:spPr/>
      <dgm:t>
        <a:bodyPr/>
        <a:lstStyle/>
        <a:p>
          <a:endParaRPr lang="zh-CN" altLang="en-US"/>
        </a:p>
      </dgm:t>
    </dgm:pt>
    <dgm:pt modelId="{FA4AEF4A-9BFB-4E70-A64F-A258C2632D72}">
      <dgm:prSet phldrT="[文本]" custT="1"/>
      <dgm:spPr/>
      <dgm:t>
        <a:bodyPr/>
        <a:lstStyle/>
        <a:p>
          <a:pPr algn="ctr"/>
          <a:r>
            <a:rPr lang="zh-CN" altLang="en-US" sz="2000" b="1" dirty="0">
              <a:solidFill>
                <a:srgbClr val="2E31B2"/>
              </a:solidFill>
              <a:latin typeface="微软雅黑" panose="020B0503020204020204" charset="-122"/>
              <a:ea typeface="微软雅黑" panose="020B0503020204020204" charset="-122"/>
            </a:rPr>
            <a:t>法大大签署</a:t>
          </a:r>
        </a:p>
      </dgm:t>
    </dgm:pt>
    <dgm:pt modelId="{831321CC-2BC4-403E-88E4-38CEE55817FC}" cxnId="{D970ED71-AED3-433E-9BB5-D4B0A2B29FD9}" type="parTrans">
      <dgm:prSet/>
      <dgm:spPr/>
      <dgm:t>
        <a:bodyPr/>
        <a:lstStyle/>
        <a:p>
          <a:endParaRPr lang="zh-CN" altLang="en-US"/>
        </a:p>
      </dgm:t>
    </dgm:pt>
    <dgm:pt modelId="{9BF7FF2D-A2AD-4211-B38B-939010889A8B}" cxnId="{D970ED71-AED3-433E-9BB5-D4B0A2B29FD9}" type="sibTrans">
      <dgm:prSet/>
      <dgm:spPr/>
      <dgm:t>
        <a:bodyPr/>
        <a:lstStyle/>
        <a:p>
          <a:endParaRPr lang="zh-CN" altLang="en-US"/>
        </a:p>
      </dgm:t>
    </dgm:pt>
    <dgm:pt modelId="{72CABED0-9112-4CFC-8EAF-FF9F6123D4CC}">
      <dgm:prSet phldrT="[文本]" custT="1"/>
      <dgm:spPr/>
      <dgm:t>
        <a:bodyPr/>
        <a:lstStyle/>
        <a:p>
          <a:pPr algn="ctr"/>
          <a:r>
            <a:rPr lang="zh-CN" altLang="en-US" sz="2000" b="1" dirty="0">
              <a:solidFill>
                <a:srgbClr val="2E31B2"/>
              </a:solidFill>
              <a:latin typeface="微软雅黑" panose="020B0503020204020204" charset="-122"/>
              <a:ea typeface="微软雅黑" panose="020B0503020204020204" charset="-122"/>
            </a:rPr>
            <a:t>认证</a:t>
          </a:r>
          <a:r>
            <a:rPr lang="en-US" altLang="zh-CN" sz="2000" b="1" dirty="0">
              <a:solidFill>
                <a:srgbClr val="2E31B2"/>
              </a:solidFill>
              <a:latin typeface="微软雅黑" panose="020B0503020204020204" charset="-122"/>
              <a:ea typeface="微软雅黑" panose="020B0503020204020204" charset="-122"/>
            </a:rPr>
            <a:t>-</a:t>
          </a:r>
          <a:r>
            <a:rPr lang="zh-CN" altLang="en-US" sz="2000" b="1" dirty="0">
              <a:solidFill>
                <a:srgbClr val="2E31B2"/>
              </a:solidFill>
              <a:latin typeface="微软雅黑" panose="020B0503020204020204" charset="-122"/>
              <a:ea typeface="微软雅黑" panose="020B0503020204020204" charset="-122"/>
            </a:rPr>
            <a:t>法定代表人方式</a:t>
          </a:r>
        </a:p>
      </dgm:t>
    </dgm:pt>
    <dgm:pt modelId="{79137953-BDD7-4E56-8544-284F3565334B}" cxnId="{F77278D7-4697-4DC5-8C44-13527D1FC682}" type="sibTrans">
      <dgm:prSet/>
      <dgm:spPr/>
      <dgm:t>
        <a:bodyPr/>
        <a:lstStyle/>
        <a:p>
          <a:endParaRPr lang="zh-CN" altLang="en-US"/>
        </a:p>
      </dgm:t>
    </dgm:pt>
    <dgm:pt modelId="{34399B8D-2FA6-414D-AB47-4D10D0C25C03}" cxnId="{F77278D7-4697-4DC5-8C44-13527D1FC682}" type="parTrans">
      <dgm:prSet/>
      <dgm:spPr/>
      <dgm:t>
        <a:bodyPr/>
        <a:lstStyle/>
        <a:p>
          <a:endParaRPr lang="zh-CN" altLang="en-US"/>
        </a:p>
      </dgm:t>
    </dgm:pt>
    <dgm:pt modelId="{57BEA514-6920-49E1-A966-D4318FA9BE08}" type="pres">
      <dgm:prSet presAssocID="{8976B58E-B559-4F84-977F-96232E2359E4}" presName="Name0" presStyleCnt="0">
        <dgm:presLayoutVars>
          <dgm:dir/>
          <dgm:animLvl val="lvl"/>
          <dgm:resizeHandles val="exact"/>
        </dgm:presLayoutVars>
      </dgm:prSet>
      <dgm:spPr/>
    </dgm:pt>
    <dgm:pt modelId="{58FC03E7-459B-4BEC-AD30-32A8F07A9B1D}" type="pres">
      <dgm:prSet presAssocID="{4FF8157F-9B5F-4BDD-BDA8-29A161D3CD75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BF94C9ED-1A87-4212-94F1-26F72A25363D}" type="pres">
      <dgm:prSet presAssocID="{79AA591D-6EA2-4100-A371-82AD0E95EF7D}" presName="parTxOnlySpace" presStyleCnt="0"/>
      <dgm:spPr/>
    </dgm:pt>
    <dgm:pt modelId="{F6873550-1F37-407C-86C7-80369537B33B}" type="pres">
      <dgm:prSet presAssocID="{72CABED0-9112-4CFC-8EAF-FF9F6123D4CC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E6C35FA5-8DA1-44D6-9269-57320D32DE75}" type="pres">
      <dgm:prSet presAssocID="{79137953-BDD7-4E56-8544-284F3565334B}" presName="parTxOnlySpace" presStyleCnt="0"/>
      <dgm:spPr/>
    </dgm:pt>
    <dgm:pt modelId="{C2C0B49B-C854-482C-B31B-205AC727B2D8}" type="pres">
      <dgm:prSet presAssocID="{FA4AEF4A-9BFB-4E70-A64F-A258C2632D72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7139AB01-8514-4C8B-AFA8-E487141EA3BF}" type="presOf" srcId="{FA4AEF4A-9BFB-4E70-A64F-A258C2632D72}" destId="{C2C0B49B-C854-482C-B31B-205AC727B2D8}" srcOrd="0" destOrd="0" presId="urn:microsoft.com/office/officeart/2005/8/layout/chevron1"/>
    <dgm:cxn modelId="{33C4746E-965A-485C-9639-7F2DAD90260B}" type="presOf" srcId="{8976B58E-B559-4F84-977F-96232E2359E4}" destId="{57BEA514-6920-49E1-A966-D4318FA9BE08}" srcOrd="0" destOrd="0" presId="urn:microsoft.com/office/officeart/2005/8/layout/chevron1"/>
    <dgm:cxn modelId="{D970ED71-AED3-433E-9BB5-D4B0A2B29FD9}" srcId="{8976B58E-B559-4F84-977F-96232E2359E4}" destId="{FA4AEF4A-9BFB-4E70-A64F-A258C2632D72}" srcOrd="2" destOrd="0" parTransId="{831321CC-2BC4-403E-88E4-38CEE55817FC}" sibTransId="{9BF7FF2D-A2AD-4211-B38B-939010889A8B}"/>
    <dgm:cxn modelId="{533130B8-C121-4DC5-9304-89B8E9E54930}" type="presOf" srcId="{72CABED0-9112-4CFC-8EAF-FF9F6123D4CC}" destId="{F6873550-1F37-407C-86C7-80369537B33B}" srcOrd="0" destOrd="0" presId="urn:microsoft.com/office/officeart/2005/8/layout/chevron1"/>
    <dgm:cxn modelId="{9D25B9BB-5403-43C7-B079-1AAB21C9B58C}" type="presOf" srcId="{4FF8157F-9B5F-4BDD-BDA8-29A161D3CD75}" destId="{58FC03E7-459B-4BEC-AD30-32A8F07A9B1D}" srcOrd="0" destOrd="0" presId="urn:microsoft.com/office/officeart/2005/8/layout/chevron1"/>
    <dgm:cxn modelId="{79AE38D0-49DE-4444-9E99-BB6604D8E627}" srcId="{8976B58E-B559-4F84-977F-96232E2359E4}" destId="{4FF8157F-9B5F-4BDD-BDA8-29A161D3CD75}" srcOrd="0" destOrd="0" parTransId="{E50CCA9B-06D1-4450-9DE4-CE49614F19D7}" sibTransId="{79AA591D-6EA2-4100-A371-82AD0E95EF7D}"/>
    <dgm:cxn modelId="{F77278D7-4697-4DC5-8C44-13527D1FC682}" srcId="{8976B58E-B559-4F84-977F-96232E2359E4}" destId="{72CABED0-9112-4CFC-8EAF-FF9F6123D4CC}" srcOrd="1" destOrd="0" parTransId="{34399B8D-2FA6-414D-AB47-4D10D0C25C03}" sibTransId="{79137953-BDD7-4E56-8544-284F3565334B}"/>
    <dgm:cxn modelId="{AC5AE6F8-C424-4662-8DCA-2854A0EF789A}" type="presParOf" srcId="{57BEA514-6920-49E1-A966-D4318FA9BE08}" destId="{58FC03E7-459B-4BEC-AD30-32A8F07A9B1D}" srcOrd="0" destOrd="0" presId="urn:microsoft.com/office/officeart/2005/8/layout/chevron1"/>
    <dgm:cxn modelId="{D3FBC8F3-FAFD-4559-A3E6-066534D0F100}" type="presParOf" srcId="{57BEA514-6920-49E1-A966-D4318FA9BE08}" destId="{BF94C9ED-1A87-4212-94F1-26F72A25363D}" srcOrd="1" destOrd="0" presId="urn:microsoft.com/office/officeart/2005/8/layout/chevron1"/>
    <dgm:cxn modelId="{A5692092-9345-4418-AFE5-47546DB26FDB}" type="presParOf" srcId="{57BEA514-6920-49E1-A966-D4318FA9BE08}" destId="{F6873550-1F37-407C-86C7-80369537B33B}" srcOrd="2" destOrd="0" presId="urn:microsoft.com/office/officeart/2005/8/layout/chevron1"/>
    <dgm:cxn modelId="{C9B7F266-0D6F-42BA-AE60-90CF716CC28D}" type="presParOf" srcId="{57BEA514-6920-49E1-A966-D4318FA9BE08}" destId="{E6C35FA5-8DA1-44D6-9269-57320D32DE75}" srcOrd="3" destOrd="0" presId="urn:microsoft.com/office/officeart/2005/8/layout/chevron1"/>
    <dgm:cxn modelId="{906BBFC1-2308-421F-AE65-45DC16BBE096}" type="presParOf" srcId="{57BEA514-6920-49E1-A966-D4318FA9BE08}" destId="{C2C0B49B-C854-482C-B31B-205AC727B2D8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10518964" cy="3121106"/>
        <a:chOff x="0" y="0"/>
        <a:chExt cx="10518964" cy="3121106"/>
      </a:xfrm>
    </dsp:grpSpPr>
    <dsp:sp modelId="{616C86D8-5E54-4FA5-B356-C6E32CEB3CC9}">
      <dsp:nvSpPr>
        <dsp:cNvPr id="3" name="燕尾形 2"/>
        <dsp:cNvSpPr/>
      </dsp:nvSpPr>
      <dsp:spPr bwMode="white">
        <a:xfrm>
          <a:off x="0" y="991960"/>
          <a:ext cx="2842963" cy="1137185"/>
        </a:xfrm>
        <a:prstGeom prst="chevron">
          <a:avLst/>
        </a:prstGeom>
      </dsp:spPr>
      <dsp:style>
        <a:lnRef idx="2">
          <a:schemeClr val="accent1">
            <a:shade val="80000"/>
          </a:schemeClr>
        </a:lnRef>
        <a:fillRef idx="1">
          <a:schemeClr val="lt1"/>
        </a:fillRef>
        <a:effectRef idx="0">
          <a:scrgbClr r="0" g="0" b="0"/>
        </a:effectRef>
        <a:fontRef idx="minor">
          <a:schemeClr val="lt1"/>
        </a:fontRef>
      </dsp:style>
      <dsp:txBody>
        <a:bodyPr lIns="72009" tIns="24003" rIns="24003" bIns="24003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dirty="0">
              <a:solidFill>
                <a:srgbClr val="2E31B2"/>
              </a:solidFill>
              <a:latin typeface="微软雅黑" panose="020B0503020204020204" charset="-122"/>
              <a:ea typeface="微软雅黑" panose="020B0503020204020204" charset="-122"/>
            </a:rPr>
            <a:t>确认交易额度</a:t>
          </a:r>
          <a:endParaRPr>
            <a:solidFill>
              <a:schemeClr val="dk1"/>
            </a:solidFill>
          </a:endParaRPr>
        </a:p>
      </dsp:txBody>
      <dsp:txXfrm>
        <a:off x="0" y="991960"/>
        <a:ext cx="2842963" cy="1137185"/>
      </dsp:txXfrm>
    </dsp:sp>
    <dsp:sp modelId="{BCC1B2EE-6841-472B-AF9A-BADE098086AA}">
      <dsp:nvSpPr>
        <dsp:cNvPr id="4" name="燕尾形 3"/>
        <dsp:cNvSpPr/>
      </dsp:nvSpPr>
      <dsp:spPr bwMode="white">
        <a:xfrm>
          <a:off x="2558667" y="991960"/>
          <a:ext cx="2842963" cy="1137185"/>
        </a:xfrm>
        <a:prstGeom prst="chevron">
          <a:avLst/>
        </a:prstGeom>
      </dsp:spPr>
      <dsp:style>
        <a:lnRef idx="2">
          <a:schemeClr val="accent1">
            <a:shade val="80000"/>
          </a:schemeClr>
        </a:lnRef>
        <a:fillRef idx="1">
          <a:schemeClr val="lt1"/>
        </a:fillRef>
        <a:effectRef idx="0">
          <a:scrgbClr r="0" g="0" b="0"/>
        </a:effectRef>
        <a:fontRef idx="minor">
          <a:schemeClr val="lt1"/>
        </a:fontRef>
      </dsp:style>
      <dsp:txBody>
        <a:bodyPr lIns="72009" tIns="24003" rIns="24003" bIns="24003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dirty="0">
              <a:solidFill>
                <a:srgbClr val="2E31B2"/>
              </a:solidFill>
              <a:latin typeface="微软雅黑" panose="020B0503020204020204" charset="-122"/>
              <a:ea typeface="微软雅黑" panose="020B0503020204020204" charset="-122"/>
            </a:rPr>
            <a:t>双边交易</a:t>
          </a:r>
          <a:endParaRPr>
            <a:solidFill>
              <a:schemeClr val="dk1"/>
            </a:solidFill>
          </a:endParaRPr>
        </a:p>
      </dsp:txBody>
      <dsp:txXfrm>
        <a:off x="2558667" y="991960"/>
        <a:ext cx="2842963" cy="1137185"/>
      </dsp:txXfrm>
    </dsp:sp>
    <dsp:sp modelId="{D95873E0-A0F2-4BA0-8406-8CD25B60E9FC}">
      <dsp:nvSpPr>
        <dsp:cNvPr id="5" name="燕尾形 4"/>
        <dsp:cNvSpPr/>
      </dsp:nvSpPr>
      <dsp:spPr bwMode="white">
        <a:xfrm>
          <a:off x="5117334" y="991960"/>
          <a:ext cx="2842963" cy="1137185"/>
        </a:xfrm>
        <a:prstGeom prst="chevron">
          <a:avLst/>
        </a:prstGeom>
      </dsp:spPr>
      <dsp:style>
        <a:lnRef idx="2">
          <a:schemeClr val="accent1">
            <a:shade val="80000"/>
          </a:schemeClr>
        </a:lnRef>
        <a:fillRef idx="1">
          <a:schemeClr val="lt1"/>
        </a:fillRef>
        <a:effectRef idx="0">
          <a:scrgbClr r="0" g="0" b="0"/>
        </a:effectRef>
        <a:fontRef idx="minor">
          <a:schemeClr val="lt1"/>
        </a:fontRef>
      </dsp:style>
      <dsp:txBody>
        <a:bodyPr lIns="72009" tIns="24003" rIns="24003" bIns="24003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dirty="0">
              <a:solidFill>
                <a:srgbClr val="2E31B2"/>
              </a:solidFill>
              <a:latin typeface="微软雅黑" panose="020B0503020204020204" charset="-122"/>
              <a:ea typeface="微软雅黑" panose="020B0503020204020204" charset="-122"/>
            </a:rPr>
            <a:t>用户下单</a:t>
          </a:r>
          <a:endParaRPr>
            <a:solidFill>
              <a:schemeClr val="dk1"/>
            </a:solidFill>
          </a:endParaRPr>
        </a:p>
      </dsp:txBody>
      <dsp:txXfrm>
        <a:off x="5117334" y="991960"/>
        <a:ext cx="2842963" cy="1137185"/>
      </dsp:txXfrm>
    </dsp:sp>
    <dsp:sp modelId="{E7EBBBD9-F5B7-42A6-A9C5-FFCBA5DFDC99}">
      <dsp:nvSpPr>
        <dsp:cNvPr id="6" name="燕尾形 5"/>
        <dsp:cNvSpPr/>
      </dsp:nvSpPr>
      <dsp:spPr bwMode="white">
        <a:xfrm>
          <a:off x="7405919" y="999875"/>
          <a:ext cx="2842963" cy="1137185"/>
        </a:xfrm>
        <a:prstGeom prst="chevron">
          <a:avLst/>
        </a:prstGeom>
      </dsp:spPr>
      <dsp:style>
        <a:lnRef idx="2">
          <a:schemeClr val="accent1">
            <a:shade val="80000"/>
          </a:schemeClr>
        </a:lnRef>
        <a:fillRef idx="1">
          <a:schemeClr val="lt1"/>
        </a:fillRef>
        <a:effectRef idx="0">
          <a:scrgbClr r="0" g="0" b="0"/>
        </a:effectRef>
        <a:fontRef idx="minor">
          <a:schemeClr val="lt1"/>
        </a:fontRef>
      </dsp:style>
      <dsp:txBody>
        <a:bodyPr lIns="72009" tIns="24003" rIns="24003" bIns="24003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dirty="0">
              <a:solidFill>
                <a:srgbClr val="2E31B2"/>
              </a:solidFill>
              <a:latin typeface="微软雅黑" panose="020B0503020204020204" charset="-122"/>
              <a:ea typeface="微软雅黑" panose="020B0503020204020204" charset="-122"/>
            </a:rPr>
            <a:t>合同解除</a:t>
          </a:r>
          <a:endParaRPr>
            <a:solidFill>
              <a:schemeClr val="dk1"/>
            </a:solidFill>
          </a:endParaRPr>
        </a:p>
      </dsp:txBody>
      <dsp:txXfrm>
        <a:off x="7405919" y="999875"/>
        <a:ext cx="2842963" cy="11371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FC03E7-459B-4BEC-AD30-32A8F07A9B1D}">
      <dsp:nvSpPr>
        <dsp:cNvPr id="0" name=""/>
        <dsp:cNvSpPr/>
      </dsp:nvSpPr>
      <dsp:spPr>
        <a:xfrm>
          <a:off x="3447" y="1929185"/>
          <a:ext cx="4200369" cy="1680147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b="1" kern="1200" dirty="0">
              <a:solidFill>
                <a:srgbClr val="2E31B2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认证</a:t>
          </a:r>
          <a:r>
            <a:rPr lang="en-US" altLang="zh-CN" sz="2000" b="1" kern="1200" dirty="0">
              <a:solidFill>
                <a:srgbClr val="2E31B2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-</a:t>
          </a:r>
          <a:r>
            <a:rPr lang="zh-CN" altLang="en-US" sz="2000" b="1" kern="1200" dirty="0">
              <a:solidFill>
                <a:srgbClr val="2E31B2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授权代理人方式</a:t>
          </a:r>
        </a:p>
      </dsp:txBody>
      <dsp:txXfrm>
        <a:off x="843521" y="1929185"/>
        <a:ext cx="2520222" cy="1680147"/>
      </dsp:txXfrm>
    </dsp:sp>
    <dsp:sp modelId="{F6873550-1F37-407C-86C7-80369537B33B}">
      <dsp:nvSpPr>
        <dsp:cNvPr id="0" name=""/>
        <dsp:cNvSpPr/>
      </dsp:nvSpPr>
      <dsp:spPr>
        <a:xfrm>
          <a:off x="3783780" y="1929185"/>
          <a:ext cx="4200369" cy="1680147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b="1" kern="1200" dirty="0">
              <a:solidFill>
                <a:srgbClr val="2E31B2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认证</a:t>
          </a:r>
          <a:r>
            <a:rPr lang="en-US" altLang="zh-CN" sz="2000" b="1" kern="1200" dirty="0">
              <a:solidFill>
                <a:srgbClr val="2E31B2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-</a:t>
          </a:r>
          <a:r>
            <a:rPr lang="zh-CN" altLang="en-US" sz="2000" b="1" kern="1200" dirty="0">
              <a:solidFill>
                <a:srgbClr val="2E31B2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法定代表人方式</a:t>
          </a:r>
        </a:p>
      </dsp:txBody>
      <dsp:txXfrm>
        <a:off x="4623854" y="1929185"/>
        <a:ext cx="2520222" cy="1680147"/>
      </dsp:txXfrm>
    </dsp:sp>
    <dsp:sp modelId="{C2C0B49B-C854-482C-B31B-205AC727B2D8}">
      <dsp:nvSpPr>
        <dsp:cNvPr id="0" name=""/>
        <dsp:cNvSpPr/>
      </dsp:nvSpPr>
      <dsp:spPr>
        <a:xfrm>
          <a:off x="7564112" y="1929185"/>
          <a:ext cx="4200369" cy="1680147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b="1" kern="1200" dirty="0">
              <a:solidFill>
                <a:srgbClr val="2E31B2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法大大签署</a:t>
          </a:r>
        </a:p>
      </dsp:txBody>
      <dsp:txXfrm>
        <a:off x="8404186" y="1929185"/>
        <a:ext cx="2520222" cy="16801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type="chevron" r:blip="" rot="180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type="chevron" r:blip="" rot="180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type="chevron" r:blip="" rot="180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type="chevron" r:blip="" rot="180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849D3E0-124D-4DFF-AE99-4EA4CC201DB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849D3E0-124D-4DFF-AE99-4EA4CC201DB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849D3E0-124D-4DFF-AE99-4EA4CC201DB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849D3E0-124D-4DFF-AE99-4EA4CC201DB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 userDrawn="1"/>
        </p:nvSpPr>
        <p:spPr bwMode="auto">
          <a:xfrm>
            <a:off x="0" y="1069975"/>
            <a:ext cx="12192000" cy="5792470"/>
          </a:xfrm>
          <a:prstGeom prst="rect">
            <a:avLst/>
          </a:prstGeom>
          <a:gradFill>
            <a:gsLst>
              <a:gs pos="30000">
                <a:srgbClr val="385CE3">
                  <a:alpha val="0"/>
                </a:srgbClr>
              </a:gs>
              <a:gs pos="100000">
                <a:srgbClr val="385CE3">
                  <a:alpha val="10000"/>
                </a:srgbClr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noAutofit/>
          </a:bodyPr>
          <a:lstStyle/>
          <a:p>
            <a:pPr lvl="0" algn="l" defTabSz="914400">
              <a:buClrTx/>
              <a:buSzTx/>
              <a:buFont typeface="Arial" panose="020B0604020202020204" pitchFamily="34" charset="0"/>
            </a:pPr>
            <a:endParaRPr lang="zh-CN" altLang="en-US" sz="1400">
              <a:ln>
                <a:noFill/>
              </a:ln>
              <a:effectLst/>
              <a:latin typeface="仿宋" panose="02010609060101010101" pitchFamily="49" charset="-122"/>
              <a:ea typeface="仿宋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25" name="文本框 24"/>
          <p:cNvSpPr txBox="1"/>
          <p:nvPr userDrawn="1"/>
        </p:nvSpPr>
        <p:spPr>
          <a:xfrm>
            <a:off x="241300" y="211406"/>
            <a:ext cx="2011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385CE3"/>
                </a:solidFill>
                <a:latin typeface="Microsoft YaHei Regular" panose="020B0503020204020204" charset="-122"/>
                <a:ea typeface="Microsoft YaHei Regular" panose="020B0503020204020204" charset="-122"/>
              </a:rPr>
              <a:t>广东电力交易中心</a:t>
            </a:r>
            <a:endParaRPr lang="zh-CN" altLang="en-US" b="1" dirty="0">
              <a:solidFill>
                <a:srgbClr val="385CE3"/>
              </a:solidFill>
              <a:latin typeface="Microsoft YaHei Regular" panose="020B0503020204020204" charset="-122"/>
              <a:ea typeface="Microsoft YaHei Regular" panose="020B0503020204020204" charset="-122"/>
            </a:endParaRPr>
          </a:p>
        </p:txBody>
      </p:sp>
      <p:sp>
        <p:nvSpPr>
          <p:cNvPr id="26" name="文本框 25"/>
          <p:cNvSpPr txBox="1"/>
          <p:nvPr userDrawn="1"/>
        </p:nvSpPr>
        <p:spPr>
          <a:xfrm>
            <a:off x="241300" y="525456"/>
            <a:ext cx="2929890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0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</a:rPr>
              <a:t>GUANGDONG POWER EXCHANGE GENTER</a:t>
            </a:r>
            <a:endParaRPr lang="en-US" altLang="zh-CN" sz="10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</a:endParaRPr>
          </a:p>
        </p:txBody>
      </p:sp>
      <p:sp>
        <p:nvSpPr>
          <p:cNvPr id="27" name="文本框 26"/>
          <p:cNvSpPr txBox="1"/>
          <p:nvPr userDrawn="1"/>
        </p:nvSpPr>
        <p:spPr>
          <a:xfrm>
            <a:off x="241300" y="846766"/>
            <a:ext cx="246888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12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  <a:sym typeface="+mn-ea"/>
              </a:rPr>
              <a:t>致力于打造国内电力交易机构标杆</a:t>
            </a:r>
            <a:endParaRPr lang="zh-CN" altLang="en-US" sz="12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  <a:sym typeface="+mn-ea"/>
            </a:endParaRPr>
          </a:p>
        </p:txBody>
      </p:sp>
      <p:cxnSp>
        <p:nvCxnSpPr>
          <p:cNvPr id="28" name="直线连接符 12"/>
          <p:cNvCxnSpPr/>
          <p:nvPr userDrawn="1"/>
        </p:nvCxnSpPr>
        <p:spPr>
          <a:xfrm>
            <a:off x="325755" y="808666"/>
            <a:ext cx="2773045" cy="0"/>
          </a:xfrm>
          <a:prstGeom prst="line">
            <a:avLst/>
          </a:prstGeom>
          <a:ln w="12700">
            <a:solidFill>
              <a:srgbClr val="B3EC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 userDrawn="1"/>
        </p:nvSpPr>
        <p:spPr>
          <a:xfrm>
            <a:off x="3098800" y="958215"/>
            <a:ext cx="9093835" cy="111760"/>
          </a:xfrm>
          <a:prstGeom prst="rect">
            <a:avLst/>
          </a:prstGeom>
          <a:gradFill>
            <a:gsLst>
              <a:gs pos="0">
                <a:srgbClr val="2C2AA9"/>
              </a:gs>
              <a:gs pos="38000">
                <a:srgbClr val="385CE3"/>
              </a:gs>
              <a:gs pos="98000">
                <a:srgbClr val="3A7BF5">
                  <a:alpha val="0"/>
                </a:srgbClr>
              </a:gs>
            </a:gsLst>
            <a:lin ang="828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93D4-9B33-4CC4-96A0-3C37F25430C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075-56AF-42B1-92D1-775B78DB2D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93D4-9B33-4CC4-96A0-3C37F25430C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075-56AF-42B1-92D1-775B78DB2D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93D4-9B33-4CC4-96A0-3C37F25430C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075-56AF-42B1-92D1-775B78DB2D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93D4-9B33-4CC4-96A0-3C37F25430C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075-56AF-42B1-92D1-775B78DB2D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93D4-9B33-4CC4-96A0-3C37F25430C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075-56AF-42B1-92D1-775B78DB2D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93D4-9B33-4CC4-96A0-3C37F25430C9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075-56AF-42B1-92D1-775B78DB2D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93D4-9B33-4CC4-96A0-3C37F25430C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075-56AF-42B1-92D1-775B78DB2D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93D4-9B33-4CC4-96A0-3C37F25430C9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075-56AF-42B1-92D1-775B78DB2D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93D4-9B33-4CC4-96A0-3C37F25430C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075-56AF-42B1-92D1-775B78DB2D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93D4-9B33-4CC4-96A0-3C37F25430C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0075-56AF-42B1-92D1-775B78DB2D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5793D4-9B33-4CC4-96A0-3C37F25430C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30075-56AF-42B1-92D1-775B78DB2D3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3.xml"/><Relationship Id="rId6" Type="http://schemas.openxmlformats.org/officeDocument/2006/relationships/slideLayout" Target="../slideLayouts/slideLayout12.xml"/><Relationship Id="rId5" Type="http://schemas.microsoft.com/office/2007/relationships/diagramDrawing" Target="../diagrams/drawing2.xml"/><Relationship Id="rId4" Type="http://schemas.openxmlformats.org/officeDocument/2006/relationships/diagramColors" Target="../diagrams/colors2.xml"/><Relationship Id="rId3" Type="http://schemas.openxmlformats.org/officeDocument/2006/relationships/diagramQuickStyle" Target="../diagrams/quickStyle2.xml"/><Relationship Id="rId2" Type="http://schemas.openxmlformats.org/officeDocument/2006/relationships/diagramLayout" Target="../diagrams/layout2.xml"/><Relationship Id="rId1" Type="http://schemas.openxmlformats.org/officeDocument/2006/relationships/diagramData" Target="../diagrams/data2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jpeg"/><Relationship Id="rId1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0.png"/><Relationship Id="rId1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5.png"/><Relationship Id="rId1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image" Target="../media/image2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Rectangle 3462484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5080" y="1933575"/>
            <a:ext cx="12192000" cy="301942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554356" y="2074863"/>
            <a:ext cx="11083925" cy="2708275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545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1125220" rtl="0" eaLnBrk="1" latinLnBrk="0" hangingPunct="1">
              <a:defRPr sz="22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62610" algn="l" defTabSz="1125220" rtl="0" eaLnBrk="1" latinLnBrk="0" hangingPunct="1">
              <a:defRPr sz="22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25220" algn="l" defTabSz="1125220" rtl="0" eaLnBrk="1" latinLnBrk="0" hangingPunct="1">
              <a:defRPr sz="22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88465" algn="l" defTabSz="1125220" rtl="0" eaLnBrk="1" latinLnBrk="0" hangingPunct="1">
              <a:defRPr sz="22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51075" algn="l" defTabSz="1125220" rtl="0" eaLnBrk="1" latinLnBrk="0" hangingPunct="1">
              <a:defRPr sz="22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813685" algn="l" defTabSz="1125220" rtl="0" eaLnBrk="1" latinLnBrk="0" hangingPunct="1">
              <a:defRPr sz="22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376295" algn="l" defTabSz="1125220" rtl="0" eaLnBrk="1" latinLnBrk="0" hangingPunct="1">
              <a:defRPr sz="22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939540" algn="l" defTabSz="1125220" rtl="0" eaLnBrk="1" latinLnBrk="0" hangingPunct="1">
              <a:defRPr sz="22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502150" algn="l" defTabSz="1125220" rtl="0" eaLnBrk="1" latinLnBrk="0" hangingPunct="1">
              <a:defRPr sz="22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4400" b="1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广东电力市场零售平台</a:t>
            </a:r>
            <a:endParaRPr lang="en-US" altLang="zh-CN" sz="4400" b="1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——</a:t>
            </a:r>
            <a:r>
              <a:rPr lang="zh-CN" altLang="en-US" sz="3600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电力用户商城端</a:t>
            </a:r>
            <a:endParaRPr lang="en-US" altLang="zh-CN" sz="3600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200" b="1" noProof="1">
                <a:solidFill>
                  <a:srgbClr val="B3EC8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小程序绿电年度补充交易操作指引</a:t>
            </a:r>
            <a:endParaRPr lang="zh-CN" altLang="en-US" sz="3200" b="1" noProof="1">
              <a:solidFill>
                <a:srgbClr val="B3EC8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937470" y="5533386"/>
            <a:ext cx="2059677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kumimoji="1" sz="2400" b="1" dirty="0">
                <a:solidFill>
                  <a:srgbClr val="385CE3"/>
                </a:solidFill>
                <a:latin typeface="微软雅黑" panose="020B0503020204020204" charset="-122"/>
                <a:ea typeface="微软雅黑" panose="020B0503020204020204" charset="-122"/>
              </a:rPr>
              <a:t>202</a:t>
            </a:r>
            <a:r>
              <a:rPr kumimoji="1" lang="en-US" sz="2400" b="1" dirty="0">
                <a:solidFill>
                  <a:srgbClr val="385CE3"/>
                </a:solidFill>
                <a:latin typeface="微软雅黑" panose="020B0503020204020204" charset="-122"/>
                <a:ea typeface="微软雅黑" panose="020B0503020204020204" charset="-122"/>
              </a:rPr>
              <a:t>6</a:t>
            </a:r>
            <a:r>
              <a:rPr kumimoji="1" sz="2400" b="1" dirty="0">
                <a:solidFill>
                  <a:srgbClr val="385CE3"/>
                </a:solidFill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kumimoji="1" lang="en-US" sz="2400" b="1" dirty="0">
                <a:solidFill>
                  <a:srgbClr val="385CE3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kumimoji="1" sz="2400" b="1" dirty="0">
                <a:solidFill>
                  <a:srgbClr val="385CE3"/>
                </a:solidFill>
                <a:latin typeface="微软雅黑" panose="020B0503020204020204" charset="-122"/>
                <a:ea typeface="微软雅黑" panose="020B0503020204020204" charset="-122"/>
              </a:rPr>
              <a:t>月</a:t>
            </a:r>
            <a:endParaRPr kumimoji="1" sz="2400" b="1" dirty="0">
              <a:solidFill>
                <a:srgbClr val="385CE3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41300" y="211406"/>
            <a:ext cx="2011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385CE3"/>
                </a:solidFill>
                <a:latin typeface="Microsoft YaHei Regular" panose="020B0503020204020204" charset="-122"/>
                <a:ea typeface="Microsoft YaHei Regular" panose="020B0503020204020204" charset="-122"/>
              </a:rPr>
              <a:t>广东电力交易中心</a:t>
            </a:r>
            <a:endParaRPr lang="zh-CN" altLang="en-US" b="1" dirty="0">
              <a:solidFill>
                <a:srgbClr val="385CE3"/>
              </a:solidFill>
              <a:latin typeface="Microsoft YaHei Regular" panose="020B0503020204020204" charset="-122"/>
              <a:ea typeface="Microsoft YaHei Regular" panose="020B050302020402020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41300" y="525456"/>
            <a:ext cx="2929890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0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</a:rPr>
              <a:t>GUANGDONG POWER EXCHANGE GENTER</a:t>
            </a:r>
            <a:endParaRPr lang="en-US" altLang="zh-CN" sz="10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41300" y="846766"/>
            <a:ext cx="246888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12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  <a:sym typeface="+mn-ea"/>
              </a:rPr>
              <a:t>致力于打造国内电力交易机构标杆</a:t>
            </a:r>
            <a:endParaRPr lang="zh-CN" altLang="en-US" sz="12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  <a:sym typeface="+mn-ea"/>
            </a:endParaRPr>
          </a:p>
        </p:txBody>
      </p:sp>
      <p:cxnSp>
        <p:nvCxnSpPr>
          <p:cNvPr id="15" name="直线连接符 12"/>
          <p:cNvCxnSpPr/>
          <p:nvPr/>
        </p:nvCxnSpPr>
        <p:spPr>
          <a:xfrm>
            <a:off x="325755" y="808666"/>
            <a:ext cx="2773045" cy="0"/>
          </a:xfrm>
          <a:prstGeom prst="line">
            <a:avLst/>
          </a:prstGeom>
          <a:ln w="12700">
            <a:solidFill>
              <a:srgbClr val="B3EC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8194675" y="316865"/>
            <a:ext cx="349377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kumimoji="1" lang="zh-CN" altLang="en-US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电力用户交易</a:t>
            </a:r>
            <a:r>
              <a:rPr kumimoji="1" lang="en-US" altLang="zh-CN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--</a:t>
            </a:r>
            <a:r>
              <a:rPr kumimoji="1" lang="zh-CN" altLang="en-US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下单</a:t>
            </a:r>
            <a:endParaRPr kumimoji="1" lang="zh-CN" altLang="en-US" sz="26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Bold" panose="020B050302020402020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00355" y="1283335"/>
            <a:ext cx="513905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</a:t>
            </a:r>
            <a:r>
              <a:rPr 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6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）从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双边交易列表</a:t>
            </a:r>
            <a:r>
              <a:rPr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或套餐详情页，点击【立即下单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】，</a:t>
            </a:r>
            <a:r>
              <a:rPr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进入订单信息确认页，在订单信息页阅读风险提示和交易须知，点击【确认下单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】，</a:t>
            </a:r>
            <a:r>
              <a:rPr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跳转至法大大信息获取确认页面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</a:t>
            </a:r>
            <a:endParaRPr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just">
              <a:lnSpc>
                <a:spcPct val="150000"/>
              </a:lnSpc>
            </a:pPr>
            <a:endParaRPr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just">
              <a:lnSpc>
                <a:spcPct val="150000"/>
              </a:lnSpc>
            </a:pP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</a:t>
            </a:r>
            <a:r>
              <a:rPr 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7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）同意法大大签章平台获取信息，前往法大大小程序进行合同签署。（</a:t>
            </a:r>
            <a:r>
              <a:rPr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法大大认证签署流程见第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三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章）</a:t>
            </a:r>
            <a:endParaRPr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914515" y="6273800"/>
            <a:ext cx="4268470" cy="337185"/>
            <a:chOff x="9640" y="9880"/>
            <a:chExt cx="6722" cy="531"/>
          </a:xfrm>
        </p:grpSpPr>
        <p:sp>
          <p:nvSpPr>
            <p:cNvPr id="5" name="文本框 4"/>
            <p:cNvSpPr txBox="1"/>
            <p:nvPr/>
          </p:nvSpPr>
          <p:spPr>
            <a:xfrm>
              <a:off x="9640" y="9880"/>
              <a:ext cx="2208" cy="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sz="1600" dirty="0">
                  <a:latin typeface="Microsoft YaHei Regular" panose="020B0503020204020204" charset="-122"/>
                  <a:ea typeface="Microsoft YaHei Regular" panose="020B0503020204020204" charset="-122"/>
                  <a:cs typeface="Microsoft YaHei Regular" panose="020B0503020204020204" charset="-122"/>
                  <a:sym typeface="+mn-ea"/>
                </a:rPr>
                <a:t>订单信息确认</a:t>
              </a:r>
              <a:endParaRPr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4474" y="9880"/>
              <a:ext cx="1888" cy="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dirty="0">
                  <a:latin typeface="Microsoft YaHei Regular" panose="020B0503020204020204" charset="-122"/>
                  <a:ea typeface="Microsoft YaHei Regular" panose="020B0503020204020204" charset="-122"/>
                  <a:cs typeface="Microsoft YaHei Regular" panose="020B0503020204020204" charset="-122"/>
                  <a:sym typeface="+mn-ea"/>
                </a:rPr>
                <a:t>跳转法大大</a:t>
              </a:r>
              <a:endParaRPr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</a:endParaRPr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384886" y="1277846"/>
            <a:ext cx="2303559" cy="499595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775" y="1277846"/>
            <a:ext cx="2303560" cy="4968583"/>
          </a:xfrm>
          <a:prstGeom prst="rect">
            <a:avLst/>
          </a:prstGeom>
        </p:spPr>
      </p:pic>
      <p:sp>
        <p:nvSpPr>
          <p:cNvPr id="13" name="椭圆 12"/>
          <p:cNvSpPr/>
          <p:nvPr/>
        </p:nvSpPr>
        <p:spPr>
          <a:xfrm>
            <a:off x="6604228" y="2130755"/>
            <a:ext cx="1954556" cy="3564807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00355" y="1283335"/>
            <a:ext cx="5139055" cy="31935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</a:t>
            </a:r>
            <a:r>
              <a:rPr 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8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）在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绿电年度补充交易</a:t>
            </a:r>
            <a:r>
              <a:rPr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订单页面，支持电力用户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对执行中的订单合同发起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协议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解除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</a:t>
            </a:r>
            <a:r>
              <a:rPr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点击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【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合同</a:t>
            </a:r>
            <a:r>
              <a:rPr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解除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】。</a:t>
            </a:r>
            <a:endParaRPr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</a:pP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</a:t>
            </a:r>
            <a:r>
              <a:rPr 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9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）在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发起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协议解除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二次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弹窗中，点击【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确认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】，</a:t>
            </a:r>
            <a:r>
              <a:rPr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对售电公司发起解除申请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</a:t>
            </a:r>
            <a:endParaRPr lang="en-US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</a:pPr>
            <a:endParaRPr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rgbClr val="385CE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注：协议解除需双方协商一致，发起协议解除意为对合同进行解除，双方签署成功后，合同解除成功。</a:t>
            </a:r>
            <a:endParaRPr lang="zh-CN" altLang="en-US" sz="1400" dirty="0">
              <a:solidFill>
                <a:srgbClr val="385CE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902231" y="6273800"/>
            <a:ext cx="1416050" cy="338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sz="1600" dirty="0" err="1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点击</a:t>
            </a:r>
            <a:r>
              <a:rPr lang="zh-CN" altLang="en-US"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合同解除</a:t>
            </a:r>
            <a:endParaRPr sz="1600" dirty="0">
              <a:latin typeface="Microsoft YaHei Regular" panose="020B0503020204020204" charset="-122"/>
              <a:ea typeface="Microsoft YaHei Regular" panose="020B0503020204020204" charset="-122"/>
              <a:cs typeface="Microsoft YaHei Regular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081676" y="6273800"/>
            <a:ext cx="9956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sz="1600" dirty="0" err="1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确认签署</a:t>
            </a:r>
            <a:endParaRPr sz="1600" dirty="0">
              <a:latin typeface="Microsoft YaHei Regular" panose="020B0503020204020204" charset="-122"/>
              <a:ea typeface="Microsoft YaHei Regular" panose="020B0503020204020204" charset="-122"/>
              <a:cs typeface="Microsoft YaHei Regular" panose="020B050302020402020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748270" y="316865"/>
            <a:ext cx="3940175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kumimoji="1" lang="zh-CN" altLang="en-US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电力用户交易</a:t>
            </a:r>
            <a:r>
              <a:rPr kumimoji="1" lang="en-US" altLang="zh-CN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—</a:t>
            </a:r>
            <a:r>
              <a:rPr kumimoji="1" lang="zh-CN" altLang="en-US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合同解除</a:t>
            </a:r>
            <a:endParaRPr kumimoji="1" lang="zh-CN" altLang="en-US" sz="26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Bold" panose="020B050302020402020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7175" y="1109218"/>
            <a:ext cx="2368136" cy="512682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5448" y="1146973"/>
            <a:ext cx="2368135" cy="5126827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7610256" y="2486024"/>
            <a:ext cx="552669" cy="28066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00355" y="1283335"/>
            <a:ext cx="513905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</a:t>
            </a:r>
            <a:r>
              <a:rPr 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10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）售电公司响应协议解除后，电力用户可在小程序进行解除协议签署，若希望继续使用该套餐，可点击【取消解除】，</a:t>
            </a:r>
            <a:r>
              <a:rPr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终止解除操作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</a:t>
            </a:r>
            <a:endParaRPr lang="en-US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</a:pPr>
            <a:endParaRPr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</a:pP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</a:t>
            </a:r>
            <a:r>
              <a:rPr 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11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）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若确认解除，</a:t>
            </a:r>
            <a:r>
              <a:rPr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点击【解除签署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认证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】，在提示弹窗中点击【确认】，</a:t>
            </a:r>
            <a:r>
              <a:rPr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需再次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进行法大大签章平台操作</a:t>
            </a:r>
            <a:r>
              <a:rPr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完成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解除协议流程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（法大大认证签署流程见第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章）</a:t>
            </a:r>
            <a:endParaRPr lang="zh-CN" altLang="en-US" sz="1400" dirty="0">
              <a:solidFill>
                <a:srgbClr val="385CE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677025" y="5604510"/>
            <a:ext cx="4405630" cy="1007745"/>
            <a:chOff x="9264" y="8826"/>
            <a:chExt cx="6938" cy="1587"/>
          </a:xfrm>
        </p:grpSpPr>
        <p:sp>
          <p:nvSpPr>
            <p:cNvPr id="11" name="圆角矩形 10"/>
            <p:cNvSpPr/>
            <p:nvPr/>
          </p:nvSpPr>
          <p:spPr>
            <a:xfrm>
              <a:off x="10328" y="8826"/>
              <a:ext cx="1087" cy="493"/>
            </a:xfrm>
            <a:prstGeom prst="roundRect">
              <a:avLst/>
            </a:prstGeom>
            <a:solidFill>
              <a:srgbClr val="F8F9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9264" y="9880"/>
              <a:ext cx="2957" cy="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sz="1600" dirty="0" err="1">
                  <a:latin typeface="Microsoft YaHei Regular" panose="020B0503020204020204" charset="-122"/>
                  <a:ea typeface="Microsoft YaHei Regular" panose="020B0503020204020204" charset="-122"/>
                  <a:cs typeface="Microsoft YaHei Regular" panose="020B0503020204020204" charset="-122"/>
                  <a:sym typeface="+mn-ea"/>
                </a:rPr>
                <a:t>点击解除签署</a:t>
              </a:r>
              <a:r>
                <a:rPr lang="zh-CN" altLang="en-US" sz="1600" dirty="0">
                  <a:latin typeface="Microsoft YaHei Regular" panose="020B0503020204020204" charset="-122"/>
                  <a:ea typeface="Microsoft YaHei Regular" panose="020B0503020204020204" charset="-122"/>
                  <a:cs typeface="Microsoft YaHei Regular" panose="020B0503020204020204" charset="-122"/>
                  <a:sym typeface="+mn-ea"/>
                </a:rPr>
                <a:t>认证</a:t>
              </a:r>
              <a:endParaRPr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4634" y="9880"/>
              <a:ext cx="1568" cy="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sz="1600" dirty="0" err="1">
                  <a:latin typeface="Microsoft YaHei Regular" panose="020B0503020204020204" charset="-122"/>
                  <a:ea typeface="Microsoft YaHei Regular" panose="020B0503020204020204" charset="-122"/>
                  <a:cs typeface="Microsoft YaHei Regular" panose="020B0503020204020204" charset="-122"/>
                  <a:sym typeface="+mn-ea"/>
                </a:rPr>
                <a:t>点击确认</a:t>
              </a:r>
              <a:endParaRPr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7748270" y="316865"/>
            <a:ext cx="3940175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kumimoji="1" lang="zh-CN" altLang="en-US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电力用户交易</a:t>
            </a:r>
            <a:r>
              <a:rPr kumimoji="1" lang="en-US" altLang="zh-CN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—</a:t>
            </a:r>
            <a:r>
              <a:rPr kumimoji="1" lang="zh-CN" altLang="en-US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合同解除</a:t>
            </a:r>
            <a:endParaRPr kumimoji="1" lang="zh-CN" altLang="en-US" sz="26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Bold" panose="020B050302020402020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7175" y="1109218"/>
            <a:ext cx="2368136" cy="512682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0308" y="1109218"/>
            <a:ext cx="2368137" cy="512683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7471935" y="3672631"/>
            <a:ext cx="690245" cy="28066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6187440" y="2403929"/>
            <a:ext cx="3429000" cy="468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200" b="1" dirty="0">
                <a:latin typeface="微软雅黑" panose="020B0503020204020204" charset="-122"/>
                <a:ea typeface="微软雅黑" panose="020B0503020204020204" charset="-122"/>
              </a:rPr>
              <a:t>一、</a:t>
            </a:r>
            <a:r>
              <a:rPr kumimoji="1" lang="zh-CN" altLang="en-US" sz="2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电力用户</a:t>
            </a:r>
            <a:r>
              <a:rPr kumimoji="1" lang="zh-CN" altLang="en-US" sz="2200" b="1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登录</a:t>
            </a:r>
            <a:endParaRPr kumimoji="1" lang="zh-CN" altLang="en-US" sz="2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192520" y="4101919"/>
            <a:ext cx="29883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1" lang="zh-CN" altLang="en-US" sz="2200" b="1" dirty="0">
                <a:solidFill>
                  <a:srgbClr val="385CE3"/>
                </a:solidFill>
                <a:latin typeface="微软雅黑" panose="020B0503020204020204" charset="-122"/>
                <a:ea typeface="微软雅黑" panose="020B0503020204020204" charset="-122"/>
              </a:rPr>
              <a:t>三、法大大认证与签署</a:t>
            </a:r>
            <a:endParaRPr kumimoji="1" lang="zh-CN" altLang="en-US" sz="2200" b="1" dirty="0">
              <a:solidFill>
                <a:srgbClr val="385CE3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192520" y="3252924"/>
            <a:ext cx="34239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defRPr/>
            </a:pPr>
            <a:r>
              <a:rPr kumimoji="1" lang="zh-CN" altLang="en-US" sz="2200" b="1" dirty="0">
                <a:latin typeface="微软雅黑" panose="020B0503020204020204" charset="-122"/>
                <a:ea typeface="微软雅黑" panose="020B0503020204020204" charset="-122"/>
              </a:rPr>
              <a:t>二、电力用户交易流程</a:t>
            </a:r>
            <a:endParaRPr kumimoji="1" lang="zh-CN" altLang="en-US" sz="22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 descr="Rectangle 3462484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3611245" cy="685800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570865" y="3198813"/>
            <a:ext cx="246951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 Bold" panose="020B0503020204020204" charset="-122"/>
                <a:ea typeface="Microsoft YaHei Bold" panose="020B0503020204020204" charset="-122"/>
                <a:cs typeface="+mn-cs"/>
              </a:rPr>
              <a:t>目录</a:t>
            </a:r>
            <a:r>
              <a:rPr kumimoji="1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 Bold" panose="020B0503020204020204" charset="-122"/>
                <a:ea typeface="Microsoft YaHei Bold" panose="020B0503020204020204" charset="-122"/>
                <a:cs typeface="+mn-cs"/>
              </a:rPr>
              <a:t>CONTENTS</a:t>
            </a:r>
            <a:endParaRPr kumimoji="1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icrosoft YaHei Bold" panose="020B0503020204020204" charset="-122"/>
              <a:ea typeface="Microsoft YaHei Bold" panose="020B0503020204020204" charset="-122"/>
              <a:cs typeface="+mn-cs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41300" y="211406"/>
            <a:ext cx="2011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b="1" dirty="0">
                <a:solidFill>
                  <a:schemeClr val="bg1"/>
                </a:solidFill>
                <a:latin typeface="Microsoft YaHei Regular" panose="020B0503020204020204" charset="-122"/>
                <a:ea typeface="Microsoft YaHei Regular" panose="020B0503020204020204" charset="-122"/>
              </a:rPr>
              <a:t>广东电力交易中心</a:t>
            </a:r>
            <a:endParaRPr lang="zh-CN" altLang="en-US" b="1" dirty="0">
              <a:solidFill>
                <a:schemeClr val="bg1"/>
              </a:solidFill>
              <a:latin typeface="Microsoft YaHei Regular" panose="020B0503020204020204" charset="-122"/>
              <a:ea typeface="Microsoft YaHei Regular" panose="020B050302020402020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41300" y="525456"/>
            <a:ext cx="2929890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000" b="1" dirty="0">
                <a:solidFill>
                  <a:schemeClr val="bg1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</a:rPr>
              <a:t>GUANGDONG POWER EXCHANGE GENTER</a:t>
            </a:r>
            <a:endParaRPr lang="en-US" altLang="zh-CN" sz="1000" b="1" dirty="0">
              <a:solidFill>
                <a:schemeClr val="bg1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41300" y="846766"/>
            <a:ext cx="246888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1200" b="1" dirty="0">
                <a:solidFill>
                  <a:schemeClr val="bg1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  <a:sym typeface="+mn-ea"/>
              </a:rPr>
              <a:t>致力于打造国内电力交易机构标杆</a:t>
            </a:r>
            <a:endParaRPr lang="zh-CN" altLang="en-US" sz="1200" b="1" dirty="0">
              <a:solidFill>
                <a:schemeClr val="bg1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  <a:sym typeface="+mn-ea"/>
            </a:endParaRPr>
          </a:p>
        </p:txBody>
      </p:sp>
      <p:cxnSp>
        <p:nvCxnSpPr>
          <p:cNvPr id="21" name="直线连接符 12"/>
          <p:cNvCxnSpPr/>
          <p:nvPr/>
        </p:nvCxnSpPr>
        <p:spPr>
          <a:xfrm>
            <a:off x="325755" y="808666"/>
            <a:ext cx="2773045" cy="0"/>
          </a:xfrm>
          <a:prstGeom prst="line">
            <a:avLst/>
          </a:prstGeom>
          <a:ln w="12700">
            <a:solidFill>
              <a:srgbClr val="B3EC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3098800" y="958215"/>
            <a:ext cx="9093835" cy="111760"/>
          </a:xfrm>
          <a:prstGeom prst="rect">
            <a:avLst/>
          </a:prstGeom>
          <a:gradFill>
            <a:gsLst>
              <a:gs pos="0">
                <a:srgbClr val="2C2AA9"/>
              </a:gs>
              <a:gs pos="38000">
                <a:srgbClr val="385CE3"/>
              </a:gs>
              <a:gs pos="98000">
                <a:srgbClr val="3A7BF5">
                  <a:alpha val="0"/>
                </a:srgbClr>
              </a:gs>
            </a:gsLst>
            <a:lin ang="828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7613374" y="316865"/>
            <a:ext cx="4075071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目 录</a:t>
            </a:r>
            <a:endParaRPr kumimoji="1" lang="zh-CN" altLang="en-US" sz="2600" b="1" noProof="0" dirty="0">
              <a:ln>
                <a:noFill/>
              </a:ln>
              <a:solidFill>
                <a:srgbClr val="385CE3"/>
              </a:solidFill>
              <a:effectLst/>
              <a:uLnTx/>
              <a:uFillTx/>
              <a:latin typeface="Microsoft YaHei Bold" panose="020B0503020204020204" charset="-122"/>
              <a:ea typeface="Microsoft YaHei Bold" panose="020B0503020204020204" charset="-122"/>
              <a:cs typeface="Microsoft YaHei Bold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3098800" y="958215"/>
            <a:ext cx="9093835" cy="111760"/>
          </a:xfrm>
          <a:prstGeom prst="rect">
            <a:avLst/>
          </a:prstGeom>
          <a:gradFill>
            <a:gsLst>
              <a:gs pos="0">
                <a:srgbClr val="2C2AA9"/>
              </a:gs>
              <a:gs pos="38000">
                <a:srgbClr val="385CE3"/>
              </a:gs>
              <a:gs pos="98000">
                <a:srgbClr val="3A7BF5">
                  <a:alpha val="0"/>
                </a:srgbClr>
              </a:gs>
            </a:gsLst>
            <a:lin ang="828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7613374" y="316865"/>
            <a:ext cx="4075071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600" b="1" noProof="0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说 明</a:t>
            </a:r>
            <a:endParaRPr kumimoji="1" lang="zh-CN" altLang="en-US" sz="2600" b="1" noProof="0" dirty="0">
              <a:ln>
                <a:noFill/>
              </a:ln>
              <a:solidFill>
                <a:srgbClr val="385CE3"/>
              </a:solidFill>
              <a:effectLst/>
              <a:uLnTx/>
              <a:uFillTx/>
              <a:latin typeface="Microsoft YaHei Bold" panose="020B0503020204020204" charset="-122"/>
              <a:ea typeface="Microsoft YaHei Bold" panose="020B0503020204020204" charset="-122"/>
              <a:cs typeface="Microsoft YaHei Bold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1300" y="211406"/>
            <a:ext cx="2011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b="1" dirty="0">
                <a:solidFill>
                  <a:schemeClr val="bg1"/>
                </a:solidFill>
                <a:latin typeface="Microsoft YaHei Regular" panose="020B0503020204020204" charset="-122"/>
                <a:ea typeface="Microsoft YaHei Regular" panose="020B0503020204020204" charset="-122"/>
              </a:rPr>
              <a:t>广东电力交易中心</a:t>
            </a:r>
            <a:endParaRPr lang="zh-CN" altLang="en-US" b="1" dirty="0">
              <a:solidFill>
                <a:schemeClr val="bg1"/>
              </a:solidFill>
              <a:latin typeface="Microsoft YaHei Regular" panose="020B0503020204020204" charset="-122"/>
              <a:ea typeface="Microsoft YaHei Regular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1300" y="525456"/>
            <a:ext cx="2929890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000" b="1" dirty="0">
                <a:solidFill>
                  <a:schemeClr val="bg1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</a:rPr>
              <a:t>GUANGDONG POWER EXCHANGE GENTER</a:t>
            </a:r>
            <a:endParaRPr lang="en-US" altLang="zh-CN" sz="1000" b="1" dirty="0">
              <a:solidFill>
                <a:schemeClr val="bg1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41300" y="846766"/>
            <a:ext cx="246888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1200" b="1" dirty="0">
                <a:solidFill>
                  <a:schemeClr val="bg1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  <a:sym typeface="+mn-ea"/>
              </a:rPr>
              <a:t>致力于打造国内电力交易机构标杆</a:t>
            </a:r>
            <a:endParaRPr lang="zh-CN" altLang="en-US" sz="1200" b="1" dirty="0">
              <a:solidFill>
                <a:schemeClr val="bg1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  <a:sym typeface="+mn-ea"/>
            </a:endParaRPr>
          </a:p>
        </p:txBody>
      </p:sp>
      <p:graphicFrame>
        <p:nvGraphicFramePr>
          <p:cNvPr id="9" name="图示 8"/>
          <p:cNvGraphicFramePr/>
          <p:nvPr/>
        </p:nvGraphicFramePr>
        <p:xfrm>
          <a:off x="241300" y="1122356"/>
          <a:ext cx="11767930" cy="55385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11"/>
          <p:cNvSpPr/>
          <p:nvPr/>
        </p:nvSpPr>
        <p:spPr>
          <a:xfrm>
            <a:off x="7615555" y="2211070"/>
            <a:ext cx="690245" cy="370840"/>
          </a:xfrm>
          <a:prstGeom prst="round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42" name="Picture 2"/>
          <p:cNvPicPr>
            <a:picLocks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6" r="1554"/>
          <a:stretch>
            <a:fillRect/>
          </a:stretch>
        </p:blipFill>
        <p:spPr bwMode="auto">
          <a:xfrm>
            <a:off x="6337935" y="1376680"/>
            <a:ext cx="2379980" cy="4708525"/>
          </a:xfrm>
          <a:prstGeom prst="rect">
            <a:avLst/>
          </a:prstGeom>
          <a:noFill/>
          <a:ln>
            <a:solidFill>
              <a:srgbClr val="385CE3">
                <a:alpha val="20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static.dingtalk.com/media/lADPJwKt0ZmKynDNCUjNBDg_1080_2376.jpg_720x720q90g.jpg?bizType=im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4205" y="1376680"/>
            <a:ext cx="2174240" cy="4708525"/>
          </a:xfrm>
          <a:prstGeom prst="rect">
            <a:avLst/>
          </a:prstGeom>
          <a:noFill/>
          <a:ln>
            <a:solidFill>
              <a:srgbClr val="385CE3">
                <a:alpha val="20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文本框 16"/>
          <p:cNvSpPr txBox="1"/>
          <p:nvPr/>
        </p:nvSpPr>
        <p:spPr>
          <a:xfrm>
            <a:off x="7762461" y="316865"/>
            <a:ext cx="392598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kumimoji="1" lang="zh-CN" altLang="en-US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法大大认证</a:t>
            </a:r>
            <a:r>
              <a:rPr kumimoji="1" lang="en-US" altLang="zh-CN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—</a:t>
            </a:r>
            <a:r>
              <a:rPr kumimoji="1" lang="zh-CN" altLang="en-US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授权代理人</a:t>
            </a:r>
            <a:endParaRPr kumimoji="1" lang="zh-CN" altLang="en-US" sz="26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Bold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380478" y="4458970"/>
            <a:ext cx="2441694" cy="3175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300355" y="2004060"/>
            <a:ext cx="5139055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（1）若您是代理人申请管理员，则选择授权代理人认证，核实身份信息后，点击【下一步】。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just">
              <a:lnSpc>
                <a:spcPct val="150000"/>
              </a:lnSpc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（此处真实姓名为零售平台管理员申请人姓名）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just">
              <a:lnSpc>
                <a:spcPct val="150000"/>
              </a:lnSpc>
            </a:pP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just">
              <a:lnSpc>
                <a:spcPct val="150000"/>
              </a:lnSpc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（2）上传营业执照，核实企业信息，选择认证方式：对公打款认证、法人授权认证。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00355" y="1283335"/>
            <a:ext cx="40754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首先选择身份</a:t>
            </a:r>
            <a:endParaRPr lang="en-US" altLang="zh-CN" sz="24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030085" y="6273490"/>
            <a:ext cx="9956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选择身份</a:t>
            </a:r>
            <a:endParaRPr sz="1600" dirty="0">
              <a:latin typeface="Microsoft YaHei Regular" panose="020B0503020204020204" charset="-122"/>
              <a:ea typeface="Microsoft YaHei Regular" panose="020B0503020204020204" charset="-122"/>
              <a:cs typeface="Microsoft YaHei Regular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392285" y="6273490"/>
            <a:ext cx="24180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选择认证方式，填写信息</a:t>
            </a:r>
            <a:endParaRPr sz="1600" dirty="0">
              <a:latin typeface="Microsoft YaHei Regular" panose="020B0503020204020204" charset="-122"/>
              <a:ea typeface="Microsoft YaHei Regular" panose="020B0503020204020204" charset="-122"/>
              <a:cs typeface="Microsoft YaHei Regular" panose="020B0503020204020204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框 29"/>
          <p:cNvSpPr txBox="1"/>
          <p:nvPr/>
        </p:nvSpPr>
        <p:spPr>
          <a:xfrm>
            <a:off x="7762461" y="316865"/>
            <a:ext cx="392598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kumimoji="1" lang="zh-CN" altLang="en-US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法大大认证</a:t>
            </a:r>
            <a:r>
              <a:rPr kumimoji="1" lang="en-US" altLang="zh-CN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—</a:t>
            </a:r>
            <a:r>
              <a:rPr kumimoji="1" lang="zh-CN" altLang="en-US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授权代理人</a:t>
            </a:r>
            <a:endParaRPr kumimoji="1" lang="zh-CN" altLang="en-US" sz="26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Bold" panose="020B050302020402020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00355" y="2004060"/>
            <a:ext cx="5139055" cy="2999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（1）若选择对公打款认证，则填写银行信息后，点击【下一步】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just">
              <a:lnSpc>
                <a:spcPct val="150000"/>
              </a:lnSpc>
            </a:pP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just">
              <a:lnSpc>
                <a:spcPct val="150000"/>
              </a:lnSpc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（2）确认打款信息，点击【确定】。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just">
              <a:lnSpc>
                <a:spcPct val="150000"/>
              </a:lnSpc>
            </a:pP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just">
              <a:lnSpc>
                <a:spcPct val="150000"/>
              </a:lnSpc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（3）阅读并同意《数字证书申请确认书》，倒计时结束后，点击【我已阅读并同意以上协议】 。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00355" y="1283335"/>
            <a:ext cx="40754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对公打款认证方式</a:t>
            </a:r>
            <a:endParaRPr lang="en-US" altLang="zh-CN" sz="24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518275" y="1381125"/>
            <a:ext cx="5170170" cy="5229225"/>
            <a:chOff x="9004" y="2175"/>
            <a:chExt cx="8142" cy="8235"/>
          </a:xfrm>
        </p:grpSpPr>
        <p:pic>
          <p:nvPicPr>
            <p:cNvPr id="23" name="Picture 4" descr="https://static.dingtalk.com/media/lADPJwY7UDBqiZjNCUjNBDg_1080_2376.jpg_720x720q90g.jpg?bizType=im"/>
            <p:cNvPicPr>
              <a:picLocks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04" y="2176"/>
              <a:ext cx="3424" cy="7415"/>
            </a:xfrm>
            <a:prstGeom prst="rect">
              <a:avLst/>
            </a:prstGeom>
            <a:noFill/>
            <a:ln>
              <a:solidFill>
                <a:srgbClr val="385CE3">
                  <a:alpha val="20000"/>
                </a:srgb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2" descr="https://static.dingtalk.com/media/lADPJwY7UCgH3Z_NCUjNBDg_1080_2376.jpg_720x720q90g.jpg?bizType=im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22" y="2175"/>
              <a:ext cx="3424" cy="7415"/>
            </a:xfrm>
            <a:prstGeom prst="rect">
              <a:avLst/>
            </a:prstGeom>
            <a:noFill/>
            <a:ln>
              <a:solidFill>
                <a:srgbClr val="385CE3">
                  <a:alpha val="20000"/>
                </a:srgb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文本框 4"/>
            <p:cNvSpPr txBox="1"/>
            <p:nvPr/>
          </p:nvSpPr>
          <p:spPr>
            <a:xfrm>
              <a:off x="9640" y="9880"/>
              <a:ext cx="2208" cy="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sz="1600" dirty="0" err="1">
                  <a:latin typeface="Microsoft YaHei Regular" panose="020B0503020204020204" charset="-122"/>
                  <a:ea typeface="Microsoft YaHei Regular" panose="020B0503020204020204" charset="-122"/>
                  <a:cs typeface="Microsoft YaHei Regular" panose="020B0503020204020204" charset="-122"/>
                  <a:sym typeface="+mn-ea"/>
                </a:rPr>
                <a:t>打款信息确认</a:t>
              </a:r>
              <a:endParaRPr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3994" y="9880"/>
              <a:ext cx="2848" cy="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sz="1600" dirty="0" err="1">
                  <a:latin typeface="Microsoft YaHei Regular" panose="020B0503020204020204" charset="-122"/>
                  <a:ea typeface="Microsoft YaHei Regular" panose="020B0503020204020204" charset="-122"/>
                  <a:cs typeface="Microsoft YaHei Regular" panose="020B0503020204020204" charset="-122"/>
                  <a:sym typeface="+mn-ea"/>
                </a:rPr>
                <a:t>阅读并同意确认书</a:t>
              </a:r>
              <a:endParaRPr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</a:endParaRP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23"/>
          <p:cNvSpPr txBox="1"/>
          <p:nvPr/>
        </p:nvSpPr>
        <p:spPr>
          <a:xfrm>
            <a:off x="7762461" y="316865"/>
            <a:ext cx="392598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kumimoji="1" lang="zh-CN" altLang="en-US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法大大认证</a:t>
            </a:r>
            <a:r>
              <a:rPr kumimoji="1" lang="en-US" altLang="zh-CN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—</a:t>
            </a:r>
            <a:r>
              <a:rPr kumimoji="1" lang="zh-CN" altLang="en-US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授权代理人</a:t>
            </a:r>
            <a:endParaRPr kumimoji="1" lang="zh-CN" altLang="en-US" sz="26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Bold" panose="020B050302020402020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00355" y="2004060"/>
            <a:ext cx="513905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</a:t>
            </a:r>
            <a:r>
              <a:rPr 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）数字证书申请确认完成后，将自动进行信息确认并提交银行进行对公账户打款。</a:t>
            </a:r>
            <a:endParaRPr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</a:pPr>
            <a:endParaRPr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</a:pP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</a:t>
            </a:r>
            <a:r>
              <a:rPr 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）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打款成功后，您将接收到对应打款通知短信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,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到账速度取决于银行转账速度（请预留充足的时间办理相关业务），</a:t>
            </a:r>
            <a:r>
              <a:rPr lang="zh-CN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确认对公账户收款附言中的验证码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</a:t>
            </a:r>
            <a:r>
              <a:rPr lang="zh-CN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填写正确的数字验证码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</a:t>
            </a:r>
            <a:r>
              <a:rPr lang="zh-CN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填写正确则打款认证成功。</a:t>
            </a:r>
            <a:endParaRPr lang="en-US" altLang="zh-CN" dirty="0">
              <a:solidFill>
                <a:srgbClr val="385CE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charset="0"/>
              <a:buChar char=""/>
            </a:pPr>
            <a:r>
              <a:rPr lang="zh-CN" altLang="en-US" sz="1400" dirty="0">
                <a:solidFill>
                  <a:srgbClr val="385CE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注：注册认证时中途退出法大大，可登录临时账号后点击</a:t>
            </a:r>
            <a:r>
              <a:rPr lang="en-US" altLang="zh-CN" sz="1400" dirty="0">
                <a:solidFill>
                  <a:srgbClr val="385CE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【</a:t>
            </a:r>
            <a:r>
              <a:rPr lang="zh-CN" altLang="en-US" sz="1400" dirty="0">
                <a:solidFill>
                  <a:srgbClr val="385CE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查看认证</a:t>
            </a:r>
            <a:r>
              <a:rPr lang="en-US" altLang="zh-CN" sz="1400" dirty="0">
                <a:solidFill>
                  <a:srgbClr val="385CE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】</a:t>
            </a:r>
            <a:r>
              <a:rPr lang="zh-CN" altLang="en-US" sz="1400" dirty="0">
                <a:solidFill>
                  <a:srgbClr val="385CE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，再次进入法大大继续完成认证流程。其他合同签订等中途退出法大大，可在零售平台相应功能页面，点击对应签署按钮再次进入法大大继续完成认证签署流程。</a:t>
            </a:r>
            <a:endParaRPr lang="zh-CN" altLang="en-US" sz="1400" dirty="0">
              <a:solidFill>
                <a:srgbClr val="385CE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00355" y="1283335"/>
            <a:ext cx="40754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对公打款认证方式</a:t>
            </a:r>
            <a:endParaRPr lang="en-US" altLang="zh-CN" sz="24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531610" y="1363980"/>
            <a:ext cx="4773295" cy="5247005"/>
            <a:chOff x="9005" y="2148"/>
            <a:chExt cx="7517" cy="8263"/>
          </a:xfrm>
        </p:grpSpPr>
        <p:pic>
          <p:nvPicPr>
            <p:cNvPr id="9" name="Picture 4" descr="https://static.dingtalk.com/media/lADPJwKt0YNBXaPNCUjNBDg_1080_2376.jpg_720x720q90g.jpg?bizType=im"/>
            <p:cNvPicPr>
              <a:picLocks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05" y="2148"/>
              <a:ext cx="3424" cy="7415"/>
            </a:xfrm>
            <a:prstGeom prst="rect">
              <a:avLst/>
            </a:prstGeom>
            <a:noFill/>
            <a:ln>
              <a:solidFill>
                <a:srgbClr val="385CE3">
                  <a:alpha val="20000"/>
                </a:srgb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圆角矩形 21"/>
            <p:cNvSpPr/>
            <p:nvPr/>
          </p:nvSpPr>
          <p:spPr>
            <a:xfrm>
              <a:off x="9743" y="4464"/>
              <a:ext cx="1180" cy="7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圆角矩形 22"/>
            <p:cNvSpPr/>
            <p:nvPr/>
          </p:nvSpPr>
          <p:spPr>
            <a:xfrm>
              <a:off x="14412" y="4275"/>
              <a:ext cx="1180" cy="7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9640" y="9880"/>
              <a:ext cx="2208" cy="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sz="1600" dirty="0" err="1">
                  <a:latin typeface="Microsoft YaHei Regular" panose="020B0503020204020204" charset="-122"/>
                  <a:ea typeface="Microsoft YaHei Regular" panose="020B0503020204020204" charset="-122"/>
                  <a:cs typeface="Microsoft YaHei Regular" panose="020B0503020204020204" charset="-122"/>
                  <a:sym typeface="+mn-ea"/>
                </a:rPr>
                <a:t>等待人工打款</a:t>
              </a:r>
              <a:endParaRPr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4314" y="9880"/>
              <a:ext cx="2208" cy="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sz="1600" dirty="0" err="1">
                  <a:latin typeface="Microsoft YaHei Regular" panose="020B0503020204020204" charset="-122"/>
                  <a:ea typeface="Microsoft YaHei Regular" panose="020B0503020204020204" charset="-122"/>
                  <a:cs typeface="Microsoft YaHei Regular" panose="020B0503020204020204" charset="-122"/>
                  <a:sym typeface="+mn-ea"/>
                </a:rPr>
                <a:t>确认打款金额</a:t>
              </a:r>
              <a:endParaRPr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</a:endParaRP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3999" y="1363980"/>
            <a:ext cx="2304202" cy="4708525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框 29"/>
          <p:cNvSpPr txBox="1"/>
          <p:nvPr/>
        </p:nvSpPr>
        <p:spPr>
          <a:xfrm>
            <a:off x="7762461" y="316865"/>
            <a:ext cx="392598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kumimoji="1" lang="zh-CN" altLang="en-US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法大大认证</a:t>
            </a:r>
            <a:r>
              <a:rPr kumimoji="1" lang="en-US" altLang="zh-CN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—</a:t>
            </a:r>
            <a:r>
              <a:rPr kumimoji="1" lang="zh-CN" altLang="en-US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授权代理人</a:t>
            </a:r>
            <a:endParaRPr kumimoji="1" lang="zh-CN" altLang="en-US" sz="26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Bold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00355" y="2004060"/>
            <a:ext cx="463232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（1）若选择法人授权认证，则填写法人手机号后，点击【下一步】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just">
              <a:lnSpc>
                <a:spcPct val="150000"/>
              </a:lnSpc>
            </a:pP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just">
              <a:lnSpc>
                <a:spcPct val="150000"/>
              </a:lnSpc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（2）法人收到短信，点击链接进入法大大进行授权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just">
              <a:lnSpc>
                <a:spcPct val="150000"/>
              </a:lnSpc>
            </a:pP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just">
              <a:lnSpc>
                <a:spcPct val="150000"/>
              </a:lnSpc>
            </a:pPr>
            <a:r>
              <a:rPr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（3）法人进入同意授权页，输入身份证号码，点击同意授权，跳转至身份验证页</a:t>
            </a:r>
            <a:endParaRPr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00355" y="1283335"/>
            <a:ext cx="40754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法人授权认证方式</a:t>
            </a:r>
            <a:endParaRPr lang="en-US" altLang="zh-CN" sz="24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191250" y="1384935"/>
            <a:ext cx="5497195" cy="5225415"/>
            <a:chOff x="8486" y="2181"/>
            <a:chExt cx="8657" cy="8229"/>
          </a:xfrm>
        </p:grpSpPr>
        <p:sp>
          <p:nvSpPr>
            <p:cNvPr id="22" name="圆角矩形 21"/>
            <p:cNvSpPr/>
            <p:nvPr/>
          </p:nvSpPr>
          <p:spPr>
            <a:xfrm>
              <a:off x="15473" y="8051"/>
              <a:ext cx="1087" cy="584"/>
            </a:xfrm>
            <a:prstGeom prst="round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1" name="图片 10"/>
            <p:cNvPicPr/>
            <p:nvPr/>
          </p:nvPicPr>
          <p:blipFill>
            <a:blip r:embed="rId1"/>
            <a:srcRect r="12869"/>
            <a:stretch>
              <a:fillRect/>
            </a:stretch>
          </p:blipFill>
          <p:spPr>
            <a:xfrm>
              <a:off x="8486" y="4091"/>
              <a:ext cx="4516" cy="3915"/>
            </a:xfrm>
            <a:prstGeom prst="rect">
              <a:avLst/>
            </a:prstGeom>
            <a:ln>
              <a:solidFill>
                <a:srgbClr val="385CE3">
                  <a:alpha val="20000"/>
                </a:srgbClr>
              </a:solidFill>
            </a:ln>
          </p:spPr>
        </p:pic>
        <p:pic>
          <p:nvPicPr>
            <p:cNvPr id="12" name="图片 11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3719" y="2181"/>
              <a:ext cx="3424" cy="7415"/>
            </a:xfrm>
            <a:prstGeom prst="rect">
              <a:avLst/>
            </a:prstGeom>
            <a:ln>
              <a:solidFill>
                <a:srgbClr val="385CE3">
                  <a:alpha val="20000"/>
                </a:srgbClr>
              </a:solidFill>
            </a:ln>
          </p:spPr>
        </p:pic>
        <p:sp>
          <p:nvSpPr>
            <p:cNvPr id="2" name="矩形 1"/>
            <p:cNvSpPr/>
            <p:nvPr/>
          </p:nvSpPr>
          <p:spPr>
            <a:xfrm>
              <a:off x="8849" y="5454"/>
              <a:ext cx="3790" cy="3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9050" y="6812"/>
              <a:ext cx="3388" cy="3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9960" y="9880"/>
              <a:ext cx="1568" cy="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dirty="0">
                  <a:latin typeface="Microsoft YaHei Regular" panose="020B0503020204020204" charset="-122"/>
                  <a:ea typeface="Microsoft YaHei Regular" panose="020B0503020204020204" charset="-122"/>
                  <a:cs typeface="Microsoft YaHei Regular" panose="020B0503020204020204" charset="-122"/>
                  <a:sym typeface="+mn-ea"/>
                </a:rPr>
                <a:t>法人短信</a:t>
              </a:r>
              <a:endParaRPr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4634" y="9880"/>
              <a:ext cx="1568" cy="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dirty="0">
                  <a:latin typeface="Microsoft YaHei Regular" panose="020B0503020204020204" charset="-122"/>
                  <a:ea typeface="Microsoft YaHei Regular" panose="020B0503020204020204" charset="-122"/>
                  <a:cs typeface="Microsoft YaHei Regular" panose="020B0503020204020204" charset="-122"/>
                  <a:sym typeface="+mn-ea"/>
                </a:rPr>
                <a:t>法人授权</a:t>
              </a:r>
              <a:endParaRPr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</a:endParaRP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框 29"/>
          <p:cNvSpPr txBox="1"/>
          <p:nvPr/>
        </p:nvSpPr>
        <p:spPr>
          <a:xfrm>
            <a:off x="7762461" y="316865"/>
            <a:ext cx="392598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kumimoji="1" lang="zh-CN" altLang="en-US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法大大认证</a:t>
            </a:r>
            <a:r>
              <a:rPr kumimoji="1" lang="en-US" altLang="zh-CN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—</a:t>
            </a:r>
            <a:r>
              <a:rPr kumimoji="1" lang="zh-CN" altLang="en-US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授权代理人</a:t>
            </a:r>
            <a:endParaRPr kumimoji="1" lang="zh-CN" altLang="en-US" sz="26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Bold" panose="020B050302020402020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00355" y="2004060"/>
            <a:ext cx="5139055" cy="2168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（1）若选择手机号验证，则输入手机号及验证码，点击【下一步】</a:t>
            </a:r>
            <a:endParaRPr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just">
              <a:lnSpc>
                <a:spcPct val="150000"/>
              </a:lnSpc>
            </a:pPr>
            <a:endParaRPr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just">
              <a:lnSpc>
                <a:spcPct val="150000"/>
              </a:lnSpc>
            </a:pP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（2）若选择人脸识别验证，录制1~2秒视频进行人脸识别验证。</a:t>
            </a:r>
            <a:endParaRPr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00355" y="1283335"/>
            <a:ext cx="40754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法人授权认证方式</a:t>
            </a:r>
            <a:endParaRPr lang="en-US" altLang="zh-CN" sz="24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513195" y="1391920"/>
            <a:ext cx="5175250" cy="5218430"/>
            <a:chOff x="9001" y="2192"/>
            <a:chExt cx="8150" cy="8218"/>
          </a:xfrm>
        </p:grpSpPr>
        <p:sp>
          <p:nvSpPr>
            <p:cNvPr id="5" name="圆角矩形 4"/>
            <p:cNvSpPr/>
            <p:nvPr/>
          </p:nvSpPr>
          <p:spPr>
            <a:xfrm>
              <a:off x="10673" y="3753"/>
              <a:ext cx="1087" cy="584"/>
            </a:xfrm>
            <a:prstGeom prst="round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10406" y="7046"/>
              <a:ext cx="1087" cy="493"/>
            </a:xfrm>
            <a:prstGeom prst="round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圆角矩形 21"/>
            <p:cNvSpPr/>
            <p:nvPr/>
          </p:nvSpPr>
          <p:spPr>
            <a:xfrm>
              <a:off x="15623" y="8126"/>
              <a:ext cx="1087" cy="584"/>
            </a:xfrm>
            <a:prstGeom prst="round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" name="图片 1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9001" y="2192"/>
              <a:ext cx="3424" cy="7415"/>
            </a:xfrm>
            <a:prstGeom prst="rect">
              <a:avLst/>
            </a:prstGeom>
            <a:ln>
              <a:solidFill>
                <a:srgbClr val="385CE3">
                  <a:alpha val="20000"/>
                </a:srgbClr>
              </a:solidFill>
            </a:ln>
          </p:spPr>
        </p:pic>
        <p:pic>
          <p:nvPicPr>
            <p:cNvPr id="3" name="图片 2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27" y="2192"/>
              <a:ext cx="3424" cy="7415"/>
            </a:xfrm>
            <a:prstGeom prst="rect">
              <a:avLst/>
            </a:prstGeom>
            <a:ln>
              <a:solidFill>
                <a:srgbClr val="385CE3">
                  <a:alpha val="20000"/>
                </a:srgbClr>
              </a:solidFill>
            </a:ln>
          </p:spPr>
        </p:pic>
        <p:sp>
          <p:nvSpPr>
            <p:cNvPr id="7" name="文本框 6"/>
            <p:cNvSpPr txBox="1"/>
            <p:nvPr/>
          </p:nvSpPr>
          <p:spPr>
            <a:xfrm>
              <a:off x="9800" y="9880"/>
              <a:ext cx="1888" cy="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dirty="0">
                  <a:latin typeface="Microsoft YaHei Regular" panose="020B0503020204020204" charset="-122"/>
                  <a:ea typeface="Microsoft YaHei Regular" panose="020B0503020204020204" charset="-122"/>
                  <a:cs typeface="Microsoft YaHei Regular" panose="020B0503020204020204" charset="-122"/>
                  <a:sym typeface="+mn-ea"/>
                </a:rPr>
                <a:t>手机号验证</a:t>
              </a:r>
              <a:endParaRPr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4634" y="9880"/>
              <a:ext cx="1568" cy="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dirty="0">
                  <a:latin typeface="Microsoft YaHei Regular" panose="020B0503020204020204" charset="-122"/>
                  <a:ea typeface="Microsoft YaHei Regular" panose="020B0503020204020204" charset="-122"/>
                  <a:cs typeface="Microsoft YaHei Regular" panose="020B0503020204020204" charset="-122"/>
                  <a:sym typeface="+mn-ea"/>
                </a:rPr>
                <a:t>人脸识别</a:t>
              </a:r>
              <a:endParaRPr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6187440" y="2403929"/>
            <a:ext cx="3429000" cy="468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kumimoji="1" sz="2200" b="1">
                <a:solidFill>
                  <a:srgbClr val="385CE3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一、电力用户</a:t>
            </a:r>
            <a:r>
              <a:rPr lang="zh-CN" altLang="en-US" dirty="0">
                <a:sym typeface="+mn-ea"/>
              </a:rPr>
              <a:t>登录</a:t>
            </a:r>
            <a:endParaRPr lang="zh-CN" altLang="en-US" dirty="0"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192520" y="4101919"/>
            <a:ext cx="2988310" cy="43088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1" sz="2200" b="1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三、法大大认证与签署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6192520" y="3252924"/>
            <a:ext cx="3423920" cy="43088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1" sz="2200" b="1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二、电力用户交易流程</a:t>
            </a:r>
            <a:endParaRPr lang="zh-CN" altLang="en-US" dirty="0"/>
          </a:p>
        </p:txBody>
      </p:sp>
      <p:pic>
        <p:nvPicPr>
          <p:cNvPr id="3" name="图片 2" descr="Rectangle 3462484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3611245" cy="685800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570865" y="3198813"/>
            <a:ext cx="246951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 Bold" panose="020B0503020204020204" charset="-122"/>
                <a:ea typeface="Microsoft YaHei Bold" panose="020B0503020204020204" charset="-122"/>
                <a:cs typeface="+mn-cs"/>
              </a:rPr>
              <a:t>目录</a:t>
            </a:r>
            <a:r>
              <a:rPr kumimoji="1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 Bold" panose="020B0503020204020204" charset="-122"/>
                <a:ea typeface="Microsoft YaHei Bold" panose="020B0503020204020204" charset="-122"/>
                <a:cs typeface="+mn-cs"/>
              </a:rPr>
              <a:t>CONTENTS</a:t>
            </a:r>
            <a:endParaRPr kumimoji="1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icrosoft YaHei Bold" panose="020B0503020204020204" charset="-122"/>
              <a:ea typeface="Microsoft YaHei Bold" panose="020B0503020204020204" charset="-122"/>
              <a:cs typeface="+mn-cs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41300" y="211406"/>
            <a:ext cx="2011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b="1" dirty="0">
                <a:solidFill>
                  <a:schemeClr val="bg1"/>
                </a:solidFill>
                <a:latin typeface="Microsoft YaHei Regular" panose="020B0503020204020204" charset="-122"/>
                <a:ea typeface="Microsoft YaHei Regular" panose="020B0503020204020204" charset="-122"/>
              </a:rPr>
              <a:t>广东电力交易中心</a:t>
            </a:r>
            <a:endParaRPr lang="zh-CN" altLang="en-US" b="1" dirty="0">
              <a:solidFill>
                <a:schemeClr val="bg1"/>
              </a:solidFill>
              <a:latin typeface="Microsoft YaHei Regular" panose="020B0503020204020204" charset="-122"/>
              <a:ea typeface="Microsoft YaHei Regular" panose="020B050302020402020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41300" y="525456"/>
            <a:ext cx="2929890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000" b="1" dirty="0">
                <a:solidFill>
                  <a:schemeClr val="bg1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</a:rPr>
              <a:t>GUANGDONG POWER EXCHANGE GENTER</a:t>
            </a:r>
            <a:endParaRPr lang="en-US" altLang="zh-CN" sz="1000" b="1" dirty="0">
              <a:solidFill>
                <a:schemeClr val="bg1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41300" y="846766"/>
            <a:ext cx="246888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1200" b="1" dirty="0">
                <a:solidFill>
                  <a:schemeClr val="bg1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  <a:sym typeface="+mn-ea"/>
              </a:rPr>
              <a:t>致力于打造国内电力交易机构标杆</a:t>
            </a:r>
            <a:endParaRPr lang="zh-CN" altLang="en-US" sz="1200" b="1" dirty="0">
              <a:solidFill>
                <a:schemeClr val="bg1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  <a:sym typeface="+mn-ea"/>
            </a:endParaRPr>
          </a:p>
        </p:txBody>
      </p:sp>
      <p:cxnSp>
        <p:nvCxnSpPr>
          <p:cNvPr id="21" name="直线连接符 12"/>
          <p:cNvCxnSpPr/>
          <p:nvPr/>
        </p:nvCxnSpPr>
        <p:spPr>
          <a:xfrm>
            <a:off x="325755" y="808666"/>
            <a:ext cx="2773045" cy="0"/>
          </a:xfrm>
          <a:prstGeom prst="line">
            <a:avLst/>
          </a:prstGeom>
          <a:ln w="12700">
            <a:solidFill>
              <a:srgbClr val="B3EC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3098800" y="958215"/>
            <a:ext cx="9093835" cy="111760"/>
          </a:xfrm>
          <a:prstGeom prst="rect">
            <a:avLst/>
          </a:prstGeom>
          <a:gradFill>
            <a:gsLst>
              <a:gs pos="0">
                <a:srgbClr val="2C2AA9"/>
              </a:gs>
              <a:gs pos="38000">
                <a:srgbClr val="385CE3"/>
              </a:gs>
              <a:gs pos="98000">
                <a:srgbClr val="3A7BF5">
                  <a:alpha val="0"/>
                </a:srgbClr>
              </a:gs>
            </a:gsLst>
            <a:lin ang="828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7613374" y="316865"/>
            <a:ext cx="4075071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目 录</a:t>
            </a:r>
            <a:endParaRPr kumimoji="1" lang="zh-CN" altLang="en-US" sz="2600" b="1" noProof="0" dirty="0">
              <a:ln>
                <a:noFill/>
              </a:ln>
              <a:solidFill>
                <a:srgbClr val="385CE3"/>
              </a:solidFill>
              <a:effectLst/>
              <a:uLnTx/>
              <a:uFillTx/>
              <a:latin typeface="Microsoft YaHei Bold" panose="020B0503020204020204" charset="-122"/>
              <a:ea typeface="Microsoft YaHei Bold" panose="020B0503020204020204" charset="-122"/>
              <a:cs typeface="Microsoft YaHei Bold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7762461" y="316865"/>
            <a:ext cx="392598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kumimoji="1" lang="zh-CN" altLang="en-US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法大大认证</a:t>
            </a:r>
            <a:r>
              <a:rPr kumimoji="1" lang="en-US" altLang="zh-CN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—</a:t>
            </a:r>
            <a:r>
              <a:rPr kumimoji="1" lang="zh-CN" altLang="en-US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法定代表人</a:t>
            </a:r>
            <a:endParaRPr kumimoji="1" lang="zh-CN" altLang="en-US" sz="26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Bold" panose="020B050302020402020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00355" y="2004060"/>
            <a:ext cx="5139055" cy="4292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</a:t>
            </a:r>
            <a:r>
              <a:rPr 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）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若您是法人本人申请管理员，则选择法定代表人认证，核实身份信息后，点击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【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下一步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】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。（此处真实姓名为零售平台管理员申请人姓名）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</a:pPr>
            <a:endParaRPr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</a:pP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</a:t>
            </a:r>
            <a:r>
              <a:rPr 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）上传营业执照，核实企业信息，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选择认证方式：对公打款认证、法人身份认证。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</a:pPr>
            <a:endParaRPr lang="en-US" altLang="zh-CN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charset="0"/>
              <a:buChar char=""/>
            </a:pPr>
            <a:r>
              <a:rPr lang="zh-CN" altLang="en-US" sz="1400" dirty="0">
                <a:solidFill>
                  <a:srgbClr val="3666F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注：若选择对公打款方式，则填写银行信息后，点击</a:t>
            </a:r>
            <a:r>
              <a:rPr lang="en-US" altLang="zh-CN" sz="1400" dirty="0">
                <a:solidFill>
                  <a:srgbClr val="3666F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【</a:t>
            </a:r>
            <a:r>
              <a:rPr lang="zh-CN" altLang="en-US" sz="1400" dirty="0">
                <a:solidFill>
                  <a:srgbClr val="3666F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下一步</a:t>
            </a:r>
            <a:r>
              <a:rPr lang="en-US" altLang="zh-CN" sz="1400" dirty="0">
                <a:solidFill>
                  <a:srgbClr val="3666F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】</a:t>
            </a:r>
            <a:r>
              <a:rPr lang="zh-CN" altLang="en-US" sz="1400" dirty="0">
                <a:solidFill>
                  <a:srgbClr val="3666F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若选择法人身份认证，则点击</a:t>
            </a:r>
            <a:r>
              <a:rPr lang="en-US" altLang="zh-CN" sz="1400" dirty="0">
                <a:solidFill>
                  <a:srgbClr val="3666F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【</a:t>
            </a:r>
            <a:r>
              <a:rPr lang="zh-CN" altLang="en-US" sz="1400" dirty="0">
                <a:solidFill>
                  <a:srgbClr val="3666F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下一步</a:t>
            </a:r>
            <a:r>
              <a:rPr lang="en-US" altLang="zh-CN" sz="1400" dirty="0">
                <a:solidFill>
                  <a:srgbClr val="3666F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】</a:t>
            </a:r>
            <a:r>
              <a:rPr lang="zh-CN" altLang="en-US" sz="1400" dirty="0">
                <a:solidFill>
                  <a:srgbClr val="3666F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，进行即时认证。对公打款方式参照前面授权代理人；法人身份认证方式为实时验证认证</a:t>
            </a:r>
            <a:r>
              <a:rPr lang="en-US" altLang="zh-CN" sz="1400" dirty="0">
                <a:solidFill>
                  <a:srgbClr val="3666F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endParaRPr lang="en-US" altLang="zh-CN" sz="1400" dirty="0">
              <a:solidFill>
                <a:srgbClr val="3666F6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00355" y="1283335"/>
            <a:ext cx="40754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首先选择身份</a:t>
            </a:r>
            <a:endParaRPr lang="en-US" altLang="zh-CN" sz="24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255385" y="1397635"/>
            <a:ext cx="5433060" cy="5212715"/>
            <a:chOff x="8863" y="2201"/>
            <a:chExt cx="8556" cy="8209"/>
          </a:xfrm>
        </p:grpSpPr>
        <p:sp>
          <p:nvSpPr>
            <p:cNvPr id="12" name="圆角矩形 11"/>
            <p:cNvSpPr/>
            <p:nvPr/>
          </p:nvSpPr>
          <p:spPr>
            <a:xfrm>
              <a:off x="10739" y="3557"/>
              <a:ext cx="1087" cy="584"/>
            </a:xfrm>
            <a:prstGeom prst="round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242" name="Picture 2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863" y="2201"/>
              <a:ext cx="3685" cy="6875"/>
            </a:xfrm>
            <a:prstGeom prst="rect">
              <a:avLst/>
            </a:prstGeom>
            <a:noFill/>
            <a:ln>
              <a:solidFill>
                <a:srgbClr val="385CE3">
                  <a:alpha val="20000"/>
                </a:srgb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35" y="2201"/>
              <a:ext cx="3685" cy="6875"/>
            </a:xfrm>
            <a:prstGeom prst="rect">
              <a:avLst/>
            </a:prstGeom>
            <a:ln>
              <a:solidFill>
                <a:srgbClr val="385CE3">
                  <a:alpha val="20000"/>
                </a:srgbClr>
              </a:solidFill>
            </a:ln>
          </p:spPr>
        </p:pic>
        <p:sp>
          <p:nvSpPr>
            <p:cNvPr id="5" name="文本框 4"/>
            <p:cNvSpPr txBox="1"/>
            <p:nvPr/>
          </p:nvSpPr>
          <p:spPr>
            <a:xfrm>
              <a:off x="9960" y="9880"/>
              <a:ext cx="1568" cy="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dirty="0">
                  <a:latin typeface="Microsoft YaHei Regular" panose="020B0503020204020204" charset="-122"/>
                  <a:ea typeface="Microsoft YaHei Regular" panose="020B0503020204020204" charset="-122"/>
                  <a:cs typeface="Microsoft YaHei Regular" panose="020B0503020204020204" charset="-122"/>
                  <a:sym typeface="+mn-ea"/>
                </a:rPr>
                <a:t>选择身份</a:t>
              </a:r>
              <a:endParaRPr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4314" y="9880"/>
              <a:ext cx="2208" cy="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dirty="0">
                  <a:latin typeface="Microsoft YaHei Regular" panose="020B0503020204020204" charset="-122"/>
                  <a:ea typeface="Microsoft YaHei Regular" panose="020B0503020204020204" charset="-122"/>
                  <a:cs typeface="Microsoft YaHei Regular" panose="020B0503020204020204" charset="-122"/>
                  <a:sym typeface="+mn-ea"/>
                </a:rPr>
                <a:t>选择认证方式</a:t>
              </a:r>
              <a:endParaRPr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</a:endParaRPr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7762461" y="316865"/>
            <a:ext cx="392598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kumimoji="1" lang="zh-CN" altLang="en-US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法大大签署</a:t>
            </a:r>
            <a:endParaRPr kumimoji="1" lang="zh-CN" altLang="en-US" sz="26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Bold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00355" y="1283335"/>
            <a:ext cx="3756025" cy="4384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</a:t>
            </a:r>
            <a:r>
              <a:rPr 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）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法大大认证通过后，点击按钮返回至零售平台，您可通过点击按钮进入法大大签署页面。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</a:pPr>
            <a:endParaRPr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</a:pP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</a:t>
            </a:r>
            <a:r>
              <a:rPr 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）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签署文档页面，操作下一步，确认短信签署，输入短信验证码并校验通过后，</a:t>
            </a:r>
            <a:r>
              <a:rPr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签署成功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</a:pPr>
            <a:endParaRPr lang="en-US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indent="-285750" algn="just" fontAlgn="auto">
              <a:lnSpc>
                <a:spcPct val="150000"/>
              </a:lnSpc>
              <a:buFont typeface="Wingdings" panose="05000000000000000000" charset="0"/>
              <a:buChar char=""/>
            </a:pPr>
            <a:r>
              <a:rPr lang="zh-CN" altLang="en-US" sz="1400" dirty="0">
                <a:solidFill>
                  <a:srgbClr val="3666F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注：法大大认证成功后，请点击按钮返回至零售平台，进入相应功能页面点击签署按钮再次进入法大大完成签署流程。</a:t>
            </a:r>
            <a:endParaRPr lang="zh-CN" altLang="en-US" sz="1400" dirty="0">
              <a:solidFill>
                <a:srgbClr val="3666F6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466590" y="1389380"/>
            <a:ext cx="7221855" cy="5220970"/>
            <a:chOff x="7635" y="2188"/>
            <a:chExt cx="11373" cy="8222"/>
          </a:xfrm>
        </p:grpSpPr>
        <p:pic>
          <p:nvPicPr>
            <p:cNvPr id="12" name="Picture 2" descr="https://static.dingtalk.com/media/lADPJv8gUudXZWjNCUjNBDg_1080_2376.jpg_720x720q90g.jpg?bizType=im"/>
            <p:cNvPicPr>
              <a:picLocks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53" y="2188"/>
              <a:ext cx="3368" cy="7415"/>
            </a:xfrm>
            <a:prstGeom prst="rect">
              <a:avLst/>
            </a:prstGeom>
            <a:noFill/>
            <a:ln>
              <a:solidFill>
                <a:srgbClr val="385CE3">
                  <a:alpha val="20000"/>
                </a:srgb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4" descr="https://static.dingtalk.com/media/lADPJxuMSA2LZW7NCUjNBDg_1080_2376.jpg_720x720q90g.jpg?bizType=im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40" y="2188"/>
              <a:ext cx="3368" cy="7415"/>
            </a:xfrm>
            <a:prstGeom prst="rect">
              <a:avLst/>
            </a:prstGeom>
            <a:noFill/>
            <a:ln>
              <a:solidFill>
                <a:srgbClr val="385CE3">
                  <a:alpha val="20000"/>
                </a:srgb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" name="图片 1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35" y="2188"/>
              <a:ext cx="3798" cy="7415"/>
            </a:xfrm>
            <a:prstGeom prst="rect">
              <a:avLst/>
            </a:prstGeom>
            <a:ln>
              <a:solidFill>
                <a:srgbClr val="385CE3">
                  <a:alpha val="20000"/>
                </a:srgbClr>
              </a:solidFill>
            </a:ln>
          </p:spPr>
        </p:pic>
        <p:sp>
          <p:nvSpPr>
            <p:cNvPr id="3" name="文本框 2"/>
            <p:cNvSpPr txBox="1"/>
            <p:nvPr/>
          </p:nvSpPr>
          <p:spPr>
            <a:xfrm>
              <a:off x="12368" y="6065"/>
              <a:ext cx="2315" cy="315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00" b="1" dirty="0">
                  <a:solidFill>
                    <a:schemeClr val="accent5"/>
                  </a:solidFill>
                </a:rPr>
                <a:t>短信签署</a:t>
              </a:r>
              <a:endParaRPr lang="zh-CN" altLang="en-US" sz="700" b="1" dirty="0">
                <a:solidFill>
                  <a:schemeClr val="accent5"/>
                </a:solidFill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8111" y="9880"/>
              <a:ext cx="2848" cy="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sz="1600" dirty="0" err="1">
                  <a:latin typeface="Microsoft YaHei Regular" panose="020B0503020204020204" charset="-122"/>
                  <a:ea typeface="Microsoft YaHei Regular" panose="020B0503020204020204" charset="-122"/>
                  <a:cs typeface="Microsoft YaHei Regular" panose="020B0503020204020204" charset="-122"/>
                  <a:sym typeface="+mn-ea"/>
                </a:rPr>
                <a:t>认证成功结果页面</a:t>
              </a:r>
              <a:endParaRPr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6540" y="9880"/>
              <a:ext cx="1568" cy="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dirty="0">
                  <a:latin typeface="Microsoft YaHei Regular" panose="020B0503020204020204" charset="-122"/>
                  <a:ea typeface="Microsoft YaHei Regular" panose="020B0503020204020204" charset="-122"/>
                  <a:cs typeface="Microsoft YaHei Regular" panose="020B0503020204020204" charset="-122"/>
                  <a:sym typeface="+mn-ea"/>
                </a:rPr>
                <a:t>签署成功</a:t>
              </a:r>
              <a:endParaRPr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2753" y="9880"/>
              <a:ext cx="1568" cy="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dirty="0">
                  <a:latin typeface="Microsoft YaHei Regular" panose="020B0503020204020204" charset="-122"/>
                  <a:ea typeface="Microsoft YaHei Regular" panose="020B0503020204020204" charset="-122"/>
                  <a:cs typeface="Microsoft YaHei Regular" panose="020B0503020204020204" charset="-122"/>
                  <a:sym typeface="+mn-ea"/>
                </a:rPr>
                <a:t>选择签署</a:t>
              </a:r>
              <a:endParaRPr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</a:endParaRP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 bwMode="auto">
          <a:xfrm>
            <a:off x="0" y="1065321"/>
            <a:ext cx="12192000" cy="5792680"/>
          </a:xfrm>
          <a:prstGeom prst="rect">
            <a:avLst/>
          </a:prstGeom>
          <a:solidFill>
            <a:sysClr val="windowText" lastClr="000000">
              <a:alpha val="3000"/>
            </a:sys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ysClr val="windowText" lastClr="000000">
                <a:gamma/>
                <a:shade val="60000"/>
                <a:invGamma/>
              </a:sysClr>
            </a:outerShdw>
          </a:effectLst>
        </p:spPr>
        <p:txBody>
          <a:bodyPr vert="horz" wrap="square" lIns="91440" tIns="45720" rIns="91440" bIns="45720" numCol="1" rtlCol="0" anchor="t" anchorCtr="0" compatLnSpc="1">
            <a:noAutofit/>
          </a:bodyPr>
          <a:lstStyle/>
          <a:p>
            <a:pPr lvl="0" algn="l" defTabSz="914400">
              <a:buClrTx/>
              <a:buSzTx/>
              <a:buFont typeface="Arial" panose="020B0604020202020204" pitchFamily="34" charset="0"/>
            </a:pPr>
            <a:endParaRPr lang="zh-CN" altLang="en-US" sz="1400">
              <a:ln>
                <a:noFill/>
              </a:ln>
              <a:effectLst/>
              <a:latin typeface="仿宋" panose="02010609060101010101" pitchFamily="49" charset="-122"/>
              <a:ea typeface="仿宋" panose="02010609060101010101" pitchFamily="49" charset="-122"/>
              <a:sym typeface="宋体" panose="02010600030101010101" pitchFamily="2" charset="-122"/>
            </a:endParaRPr>
          </a:p>
        </p:txBody>
      </p:sp>
      <p:pic>
        <p:nvPicPr>
          <p:cNvPr id="3" name="图片 2" descr="Rectangle 3462484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5080" y="-635"/>
            <a:ext cx="12192000" cy="685927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1933575"/>
            <a:ext cx="12186285" cy="2708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54355" y="2170430"/>
            <a:ext cx="11083925" cy="2234565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545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1125220" rtl="0" eaLnBrk="1" latinLnBrk="0" hangingPunct="1">
              <a:defRPr sz="22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62610" algn="l" defTabSz="1125220" rtl="0" eaLnBrk="1" latinLnBrk="0" hangingPunct="1">
              <a:defRPr sz="22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25220" algn="l" defTabSz="1125220" rtl="0" eaLnBrk="1" latinLnBrk="0" hangingPunct="1">
              <a:defRPr sz="22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88465" algn="l" defTabSz="1125220" rtl="0" eaLnBrk="1" latinLnBrk="0" hangingPunct="1">
              <a:defRPr sz="22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51075" algn="l" defTabSz="1125220" rtl="0" eaLnBrk="1" latinLnBrk="0" hangingPunct="1">
              <a:defRPr sz="22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813685" algn="l" defTabSz="1125220" rtl="0" eaLnBrk="1" latinLnBrk="0" hangingPunct="1">
              <a:defRPr sz="22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376295" algn="l" defTabSz="1125220" rtl="0" eaLnBrk="1" latinLnBrk="0" hangingPunct="1">
              <a:defRPr sz="22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939540" algn="l" defTabSz="1125220" rtl="0" eaLnBrk="1" latinLnBrk="0" hangingPunct="1">
              <a:defRPr sz="22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502150" algn="l" defTabSz="1125220" rtl="0" eaLnBrk="1" latinLnBrk="0" hangingPunct="1">
              <a:defRPr sz="22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zh-CN" sz="6000" b="1" noProof="1">
                <a:solidFill>
                  <a:srgbClr val="385CE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谢谢聆听！</a:t>
            </a:r>
            <a:endParaRPr lang="zh-CN" sz="6000" b="1" noProof="1">
              <a:solidFill>
                <a:srgbClr val="385CE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96777" y="4712643"/>
            <a:ext cx="11579200" cy="1754326"/>
          </a:xfrm>
          <a:prstGeom prst="rect">
            <a:avLst/>
          </a:prstGeom>
          <a:noFill/>
        </p:spPr>
        <p:txBody>
          <a:bodyPr wrap="square" lIns="0" rIns="0" rtlCol="0" anchor="ctr" anchorCtr="1">
            <a:spAutoFit/>
          </a:bodyPr>
          <a:lstStyle/>
          <a:p>
            <a:pPr lvl="1" algn="just"/>
            <a:r>
              <a:rPr lang="en-US" altLang="zh-CN" dirty="0">
                <a:solidFill>
                  <a:schemeClr val="bg1"/>
                </a:solidFill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	</a:t>
            </a:r>
            <a:endParaRPr lang="en-US" altLang="zh-CN" dirty="0">
              <a:solidFill>
                <a:schemeClr val="bg1"/>
              </a:solidFill>
              <a:latin typeface="Microsoft YaHei Regular" panose="020B0503020204020204" charset="-122"/>
              <a:ea typeface="Microsoft YaHei Regular" panose="020B0503020204020204" charset="-122"/>
              <a:cs typeface="Microsoft YaHei Regular" panose="020B0503020204020204" charset="-122"/>
              <a:sym typeface="+mn-ea"/>
            </a:endParaRPr>
          </a:p>
          <a:p>
            <a:pPr lvl="1" algn="just"/>
            <a:r>
              <a:rPr lang="en-US" altLang="zh-CN" dirty="0">
                <a:solidFill>
                  <a:schemeClr val="bg1"/>
                </a:solidFill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	</a:t>
            </a:r>
            <a:r>
              <a:rPr lang="zh-CN" altLang="en-US" dirty="0">
                <a:solidFill>
                  <a:schemeClr val="bg1"/>
                </a:solidFill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欢迎市场主体积极使用小程序服务，在使用过程中有任何意见或建议可及时向我中心反馈，我中心将不断优化小程序相关功能并补充操作指引，实现零售侧业务全移动化、智能化。</a:t>
            </a:r>
            <a:endParaRPr lang="en-US" altLang="zh-CN" dirty="0">
              <a:solidFill>
                <a:schemeClr val="bg1"/>
              </a:solidFill>
              <a:latin typeface="Microsoft YaHei Regular" panose="020B0503020204020204" charset="-122"/>
              <a:ea typeface="Microsoft YaHei Regular" panose="020B0503020204020204" charset="-122"/>
              <a:cs typeface="Microsoft YaHei Regular" panose="020B0503020204020204" charset="-122"/>
              <a:sym typeface="+mn-ea"/>
            </a:endParaRPr>
          </a:p>
          <a:p>
            <a:pPr lvl="1" algn="just"/>
            <a:r>
              <a:rPr lang="en-US" altLang="zh-CN" dirty="0">
                <a:solidFill>
                  <a:schemeClr val="bg1"/>
                </a:solidFill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	</a:t>
            </a:r>
            <a:endParaRPr lang="en-US" altLang="zh-CN" dirty="0">
              <a:solidFill>
                <a:schemeClr val="bg1"/>
              </a:solidFill>
              <a:latin typeface="Microsoft YaHei Regular" panose="020B0503020204020204" charset="-122"/>
              <a:ea typeface="Microsoft YaHei Regular" panose="020B0503020204020204" charset="-122"/>
              <a:cs typeface="Microsoft YaHei Regular" panose="020B0503020204020204" charset="-122"/>
              <a:sym typeface="+mn-ea"/>
            </a:endParaRPr>
          </a:p>
          <a:p>
            <a:pPr lvl="1" algn="just"/>
            <a:r>
              <a:rPr lang="en-US" altLang="zh-CN" dirty="0">
                <a:solidFill>
                  <a:schemeClr val="bg1"/>
                </a:solidFill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	</a:t>
            </a:r>
            <a:r>
              <a:rPr lang="zh-CN" altLang="en-US" dirty="0">
                <a:solidFill>
                  <a:schemeClr val="bg1"/>
                </a:solidFill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意见建议反馈方式：拨打电力市场服务热线</a:t>
            </a:r>
            <a:r>
              <a:rPr lang="en-US" altLang="zh-CN" dirty="0">
                <a:solidFill>
                  <a:schemeClr val="bg1"/>
                </a:solidFill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4009303000</a:t>
            </a:r>
            <a:r>
              <a:rPr lang="zh-CN" altLang="en-US" dirty="0">
                <a:solidFill>
                  <a:schemeClr val="bg1"/>
                </a:solidFill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。</a:t>
            </a:r>
            <a:endParaRPr lang="en-US" altLang="zh-CN" dirty="0">
              <a:solidFill>
                <a:schemeClr val="bg1"/>
              </a:solidFill>
              <a:latin typeface="Microsoft YaHei Regular" panose="020B0503020204020204" charset="-122"/>
              <a:ea typeface="Microsoft YaHei Regular" panose="020B0503020204020204" charset="-122"/>
              <a:cs typeface="Microsoft YaHei Regular" panose="020B0503020204020204" charset="-122"/>
            </a:endParaRPr>
          </a:p>
          <a:p>
            <a:pPr lvl="1" algn="just"/>
            <a:endParaRPr kumimoji="1" lang="en-US" altLang="zh-CN" b="1" dirty="0">
              <a:solidFill>
                <a:schemeClr val="bg1"/>
              </a:solidFill>
              <a:latin typeface="Microsoft YaHei Regular" panose="020B0503020204020204" charset="-122"/>
              <a:ea typeface="Microsoft YaHei Regular" panose="020B0503020204020204" charset="-122"/>
              <a:cs typeface="Microsoft YaHei Regular" panose="020B050302020402020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41300" y="211406"/>
            <a:ext cx="2011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b="1" dirty="0">
                <a:solidFill>
                  <a:schemeClr val="bg1"/>
                </a:solidFill>
                <a:latin typeface="Microsoft YaHei Regular" panose="020B0503020204020204" charset="-122"/>
                <a:ea typeface="Microsoft YaHei Regular" panose="020B0503020204020204" charset="-122"/>
              </a:rPr>
              <a:t>广东电力交易中心</a:t>
            </a:r>
            <a:endParaRPr lang="zh-CN" altLang="en-US" b="1" dirty="0">
              <a:solidFill>
                <a:schemeClr val="bg1"/>
              </a:solidFill>
              <a:latin typeface="Microsoft YaHei Regular" panose="020B0503020204020204" charset="-122"/>
              <a:ea typeface="Microsoft YaHei Regular" panose="020B050302020402020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41300" y="525456"/>
            <a:ext cx="2929890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000" b="1" dirty="0">
                <a:solidFill>
                  <a:schemeClr val="bg1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</a:rPr>
              <a:t>GUANGDONG POWER EXCHANGE GENTER</a:t>
            </a:r>
            <a:endParaRPr lang="en-US" altLang="zh-CN" sz="1000" b="1" dirty="0">
              <a:solidFill>
                <a:schemeClr val="bg1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41300" y="846766"/>
            <a:ext cx="246888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1200" b="1" dirty="0">
                <a:solidFill>
                  <a:schemeClr val="bg1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  <a:sym typeface="+mn-ea"/>
              </a:rPr>
              <a:t>致力于打造国内电力交易机构标杆</a:t>
            </a:r>
            <a:endParaRPr lang="zh-CN" altLang="en-US" sz="1200" b="1" dirty="0">
              <a:solidFill>
                <a:schemeClr val="bg1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  <a:sym typeface="+mn-ea"/>
            </a:endParaRPr>
          </a:p>
        </p:txBody>
      </p:sp>
      <p:cxnSp>
        <p:nvCxnSpPr>
          <p:cNvPr id="15" name="直线连接符 12"/>
          <p:cNvCxnSpPr/>
          <p:nvPr/>
        </p:nvCxnSpPr>
        <p:spPr>
          <a:xfrm>
            <a:off x="325755" y="808666"/>
            <a:ext cx="2773045" cy="0"/>
          </a:xfrm>
          <a:prstGeom prst="line">
            <a:avLst/>
          </a:prstGeom>
          <a:ln w="12700">
            <a:solidFill>
              <a:srgbClr val="B3EC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6878955" y="316865"/>
            <a:ext cx="4809490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600" b="1" noProof="0" dirty="0">
                <a:ln>
                  <a:noFill/>
                </a:ln>
                <a:solidFill>
                  <a:srgbClr val="385CE3"/>
                </a:solidFill>
                <a:effectLst/>
                <a:uLnTx/>
                <a:uFillTx/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名词解释</a:t>
            </a:r>
            <a:endParaRPr kumimoji="1" lang="zh-CN" altLang="en-US" sz="2600" b="1" noProof="0" dirty="0">
              <a:ln>
                <a:noFill/>
              </a:ln>
              <a:solidFill>
                <a:srgbClr val="385CE3"/>
              </a:solidFill>
              <a:effectLst/>
              <a:uLnTx/>
              <a:uFillTx/>
              <a:latin typeface="Microsoft YaHei Bold" panose="020B0503020204020204" charset="-122"/>
              <a:ea typeface="Microsoft YaHei Bold" panose="020B0503020204020204" charset="-122"/>
              <a:cs typeface="Microsoft YaHei Bold" panose="020B0503020204020204" charset="-122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41299" y="1195515"/>
            <a:ext cx="168988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3200" b="0" cap="none" spc="0" dirty="0">
                <a:ln w="0"/>
                <a:solidFill>
                  <a:schemeClr val="accent5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※</a:t>
            </a:r>
            <a:r>
              <a:rPr lang="zh-CN" altLang="en-US" sz="2400" dirty="0">
                <a:ln w="0"/>
                <a:solidFill>
                  <a:schemeClr val="accent5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交易额度</a:t>
            </a:r>
            <a:endParaRPr lang="zh-CN" altLang="en-US" sz="2400" dirty="0">
              <a:ln w="0"/>
              <a:solidFill>
                <a:schemeClr val="accent5">
                  <a:lumMod val="75000"/>
                </a:schemeClr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41299" y="1853449"/>
            <a:ext cx="11812155" cy="25431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/>
              <a:t>交易额度计算逻辑：</a:t>
            </a:r>
            <a:endParaRPr lang="zh-CN" altLang="en-US" b="1" dirty="0"/>
          </a:p>
          <a:p>
            <a:pPr>
              <a:lnSpc>
                <a:spcPct val="150000"/>
              </a:lnSpc>
            </a:pPr>
            <a:r>
              <a:rPr lang="zh-CN" altLang="en-US" dirty="0"/>
              <a:t>变动节点：占用电量根据合同内约定的电量计算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1</a:t>
            </a:r>
            <a:r>
              <a:rPr lang="zh-CN" altLang="en-US" dirty="0"/>
              <a:t>、电力用户下单（增加占用电量）</a:t>
            </a:r>
            <a:endParaRPr lang="zh-CN" altLang="en-US" dirty="0"/>
          </a:p>
          <a:p>
            <a:pPr>
              <a:lnSpc>
                <a:spcPct val="150000"/>
              </a:lnSpc>
            </a:pPr>
            <a:r>
              <a:rPr lang="en-US" altLang="zh-CN" dirty="0"/>
              <a:t>2</a:t>
            </a:r>
            <a:r>
              <a:rPr lang="zh-CN" altLang="en-US" dirty="0"/>
              <a:t>、电力用户放弃签署（减少占用电量）</a:t>
            </a:r>
            <a:endParaRPr lang="zh-CN" altLang="en-US" dirty="0"/>
          </a:p>
          <a:p>
            <a:pPr>
              <a:lnSpc>
                <a:spcPct val="150000"/>
              </a:lnSpc>
            </a:pPr>
            <a:r>
              <a:rPr lang="en-US" altLang="zh-CN" dirty="0"/>
              <a:t>3</a:t>
            </a:r>
            <a:r>
              <a:rPr lang="zh-CN" altLang="en-US" dirty="0"/>
              <a:t>、合同解除（减少占用电量）</a:t>
            </a:r>
            <a:endParaRPr lang="zh-CN" altLang="en-US" dirty="0"/>
          </a:p>
          <a:p>
            <a:pPr>
              <a:lnSpc>
                <a:spcPct val="150000"/>
              </a:lnSpc>
            </a:pPr>
            <a:r>
              <a:rPr lang="en-US" altLang="zh-CN" dirty="0"/>
              <a:t>4</a:t>
            </a:r>
            <a:r>
              <a:rPr lang="zh-CN" altLang="en-US" dirty="0"/>
              <a:t>、关闭订单（减少占用电量）</a:t>
            </a:r>
            <a:endParaRPr lang="en-US" altLang="zh-CN" sz="16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6878955" y="316865"/>
            <a:ext cx="4809490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600" b="1" noProof="0" dirty="0">
                <a:ln>
                  <a:noFill/>
                </a:ln>
                <a:solidFill>
                  <a:srgbClr val="385CE3"/>
                </a:solidFill>
                <a:effectLst/>
                <a:uLnTx/>
                <a:uFillTx/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名词解释</a:t>
            </a:r>
            <a:endParaRPr kumimoji="1" lang="zh-CN" altLang="en-US" sz="2600" b="1" noProof="0" dirty="0">
              <a:ln>
                <a:noFill/>
              </a:ln>
              <a:solidFill>
                <a:srgbClr val="385CE3"/>
              </a:solidFill>
              <a:effectLst/>
              <a:uLnTx/>
              <a:uFillTx/>
              <a:latin typeface="Microsoft YaHei Bold" panose="020B0503020204020204" charset="-122"/>
              <a:ea typeface="Microsoft YaHei Bold" panose="020B0503020204020204" charset="-122"/>
              <a:cs typeface="Microsoft YaHei Bold" panose="020B0503020204020204" charset="-122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5734" y="1198556"/>
            <a:ext cx="2282825" cy="5835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3200" b="0" cap="none" spc="0" dirty="0">
                <a:ln w="0"/>
                <a:solidFill>
                  <a:schemeClr val="accent5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※</a:t>
            </a:r>
            <a:r>
              <a:rPr lang="zh-CN" altLang="en-US" sz="2400" b="0" cap="none" spc="0" dirty="0">
                <a:ln w="0"/>
                <a:solidFill>
                  <a:schemeClr val="accent5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双边交易</a:t>
            </a:r>
            <a:r>
              <a:rPr lang="zh-CN" altLang="en-US" sz="2400" dirty="0">
                <a:ln w="0"/>
                <a:solidFill>
                  <a:schemeClr val="accent5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管理</a:t>
            </a:r>
            <a:endParaRPr lang="zh-CN" altLang="en-US" sz="2400" dirty="0">
              <a:ln w="0"/>
              <a:solidFill>
                <a:schemeClr val="accent5">
                  <a:lumMod val="75000"/>
                </a:schemeClr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25755" y="1962845"/>
            <a:ext cx="11521688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待下单：</a:t>
            </a:r>
            <a:endParaRPr lang="zh-CN" altLang="en-US" b="1" dirty="0"/>
          </a:p>
          <a:p>
            <a:r>
              <a:rPr lang="zh-CN" altLang="en-US" dirty="0"/>
              <a:t>售电公司发起双边交易待电力用户下单，电力用户下单前售电公司可撤回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325755" y="3762473"/>
            <a:ext cx="11521688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已放弃：</a:t>
            </a:r>
            <a:endParaRPr lang="zh-CN" altLang="en-US" dirty="0"/>
          </a:p>
          <a:p>
            <a:r>
              <a:rPr lang="zh-CN" altLang="en-US" dirty="0"/>
              <a:t>电力用户放弃下单</a:t>
            </a:r>
            <a:endParaRPr lang="zh-CN" altLang="en-US" dirty="0">
              <a:effectLst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25755" y="2805846"/>
            <a:ext cx="11521688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已下单：</a:t>
            </a:r>
            <a:endParaRPr lang="zh-CN" altLang="en-US" dirty="0"/>
          </a:p>
          <a:p>
            <a:r>
              <a:rPr lang="zh-CN" altLang="en-US" dirty="0"/>
              <a:t>电力用户下单了双边交易申请</a:t>
            </a:r>
            <a:endParaRPr lang="zh-CN" altLang="en-US" dirty="0">
              <a:effectLst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25755" y="5657948"/>
            <a:ext cx="11521688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已失效：</a:t>
            </a:r>
            <a:endParaRPr lang="zh-CN" altLang="en-US" dirty="0"/>
          </a:p>
          <a:p>
            <a:r>
              <a:rPr lang="zh-CN" altLang="en-US" dirty="0"/>
              <a:t>窗口期截止后电力用户未确认下单</a:t>
            </a:r>
            <a:endParaRPr lang="zh-CN" altLang="en-US" dirty="0">
              <a:effectLst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25755" y="4701321"/>
            <a:ext cx="11521688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已撤回：</a:t>
            </a:r>
            <a:endParaRPr lang="zh-CN" altLang="en-US" dirty="0"/>
          </a:p>
          <a:p>
            <a:r>
              <a:rPr lang="zh-CN" altLang="en-US" dirty="0"/>
              <a:t>电力用户还未下单，售电公司进行撤回，撤回后本次申请电力用户不可见</a:t>
            </a:r>
            <a:endParaRPr lang="zh-CN" altLang="en-US" dirty="0">
              <a:effectLst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6878955" y="316865"/>
            <a:ext cx="4809490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600" b="1" noProof="0" dirty="0">
                <a:ln>
                  <a:noFill/>
                </a:ln>
                <a:solidFill>
                  <a:srgbClr val="385CE3"/>
                </a:solidFill>
                <a:effectLst/>
                <a:uLnTx/>
                <a:uFillTx/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名词解释</a:t>
            </a:r>
            <a:endParaRPr kumimoji="1" lang="zh-CN" altLang="en-US" sz="2600" b="1" noProof="0" dirty="0">
              <a:ln>
                <a:noFill/>
              </a:ln>
              <a:solidFill>
                <a:srgbClr val="385CE3"/>
              </a:solidFill>
              <a:effectLst/>
              <a:uLnTx/>
              <a:uFillTx/>
              <a:latin typeface="Microsoft YaHei Bold" panose="020B0503020204020204" charset="-122"/>
              <a:ea typeface="Microsoft YaHei Bold" panose="020B0503020204020204" charset="-122"/>
              <a:cs typeface="Microsoft YaHei Bold" panose="020B0503020204020204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25755" y="1769361"/>
            <a:ext cx="115216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待签署：</a:t>
            </a:r>
            <a:endParaRPr lang="zh-CN" altLang="en-US" b="1" dirty="0"/>
          </a:p>
          <a:p>
            <a:r>
              <a:rPr lang="zh-CN" altLang="en-US" dirty="0"/>
              <a:t>①用户确认下单，但未完成法大大认证；②用户签署失败，状态回至</a:t>
            </a:r>
            <a:r>
              <a:rPr lang="en-US" altLang="zh-CN" dirty="0"/>
              <a:t>【</a:t>
            </a:r>
            <a:r>
              <a:rPr lang="zh-CN" altLang="en-US" dirty="0"/>
              <a:t>待签署</a:t>
            </a:r>
            <a:r>
              <a:rPr lang="en-US" altLang="zh-CN" dirty="0"/>
              <a:t>】</a:t>
            </a:r>
            <a:r>
              <a:rPr lang="zh-CN" altLang="en-US" dirty="0"/>
              <a:t>，在订单到期关闭前都可重新签署；</a:t>
            </a:r>
            <a:endParaRPr lang="zh-CN" altLang="en-US" dirty="0">
              <a:effectLst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35156" y="3589813"/>
            <a:ext cx="11521688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解除中：</a:t>
            </a:r>
            <a:endParaRPr lang="zh-CN" altLang="en-US" b="1" dirty="0"/>
          </a:p>
          <a:p>
            <a:r>
              <a:rPr lang="zh-CN" altLang="en-US" dirty="0"/>
              <a:t>①用户发起解除，订单状态为解除中。商家同意后保持状态为解除中，签署成功则状态变更为</a:t>
            </a:r>
            <a:r>
              <a:rPr lang="en-US" altLang="zh-CN" dirty="0"/>
              <a:t>【</a:t>
            </a:r>
            <a:r>
              <a:rPr lang="zh-CN" altLang="en-US" dirty="0"/>
              <a:t>已解除</a:t>
            </a:r>
            <a:r>
              <a:rPr lang="en-US" altLang="zh-CN" dirty="0"/>
              <a:t>】</a:t>
            </a:r>
            <a:r>
              <a:rPr lang="zh-CN" altLang="en-US" dirty="0"/>
              <a:t>；到期未签署则退回至</a:t>
            </a:r>
            <a:r>
              <a:rPr lang="en-US" altLang="zh-CN" dirty="0"/>
              <a:t>【</a:t>
            </a:r>
            <a:r>
              <a:rPr lang="zh-CN" altLang="en-US" dirty="0"/>
              <a:t>签署成功</a:t>
            </a:r>
            <a:r>
              <a:rPr lang="en-US" altLang="zh-CN" dirty="0"/>
              <a:t>】</a:t>
            </a:r>
            <a:r>
              <a:rPr lang="zh-CN" altLang="en-US" dirty="0"/>
              <a:t>；②商家发起解除，该订单状态为解除中</a:t>
            </a:r>
            <a:endParaRPr lang="zh-CN" altLang="en-US" dirty="0">
              <a:effectLst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25894" y="1194364"/>
            <a:ext cx="2316480" cy="4603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l"/>
            <a:r>
              <a:rPr sz="2400" b="0" cap="none" spc="0" dirty="0">
                <a:ln w="0"/>
                <a:solidFill>
                  <a:srgbClr val="2E31B2"/>
                </a:solidFill>
                <a:effectLst>
                  <a:reflection blurRad="6350" stA="53000" endA="300" endPos="35500" dir="5400000" sy="-90000" algn="bl" rotWithShape="0"/>
                </a:effectLst>
                <a:latin typeface="+mj-lt"/>
                <a:cs typeface="+mj-lt"/>
              </a:rPr>
              <a:t>※订单合同状态</a:t>
            </a:r>
            <a:endParaRPr sz="2400" b="0" cap="none" spc="0" dirty="0">
              <a:ln w="0"/>
              <a:solidFill>
                <a:srgbClr val="2E31B2"/>
              </a:solidFill>
              <a:effectLst>
                <a:reflection blurRad="6350" stA="53000" endA="300" endPos="35500" dir="5400000" sy="-90000" algn="bl" rotWithShape="0"/>
              </a:effectLst>
              <a:latin typeface="+mj-lt"/>
              <a:cs typeface="+mj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5156" y="4637814"/>
            <a:ext cx="11521688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已解除：</a:t>
            </a:r>
            <a:endParaRPr lang="zh-CN" altLang="en-US" dirty="0"/>
          </a:p>
          <a:p>
            <a:r>
              <a:rPr lang="zh-CN" altLang="en-US" dirty="0"/>
              <a:t>用户</a:t>
            </a:r>
            <a:r>
              <a:rPr lang="en-US" altLang="zh-CN" dirty="0"/>
              <a:t>/</a:t>
            </a:r>
            <a:r>
              <a:rPr lang="zh-CN" altLang="en-US" dirty="0"/>
              <a:t>商家发起解除，订单签署成功，订单状态为</a:t>
            </a:r>
            <a:r>
              <a:rPr lang="en-US" altLang="zh-CN" dirty="0"/>
              <a:t>【</a:t>
            </a:r>
            <a:r>
              <a:rPr lang="zh-CN" altLang="en-US" dirty="0"/>
              <a:t>已解除</a:t>
            </a:r>
            <a:r>
              <a:rPr lang="en-US" altLang="zh-CN" dirty="0"/>
              <a:t>】</a:t>
            </a:r>
            <a:endParaRPr lang="zh-CN" altLang="en-US" dirty="0">
              <a:effectLst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5156" y="2818672"/>
            <a:ext cx="11521688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签署成功：</a:t>
            </a:r>
            <a:endParaRPr lang="zh-CN" altLang="en-US" dirty="0"/>
          </a:p>
          <a:p>
            <a:r>
              <a:rPr lang="zh-CN" altLang="en-US" dirty="0"/>
              <a:t>法大大签章回调成功</a:t>
            </a:r>
            <a:endParaRPr lang="zh-CN" altLang="en-US" dirty="0">
              <a:effectLst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35156" y="5408955"/>
            <a:ext cx="11521688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已关闭：</a:t>
            </a:r>
            <a:endParaRPr lang="zh-CN" altLang="en-US" dirty="0"/>
          </a:p>
          <a:p>
            <a:r>
              <a:rPr lang="zh-CN" altLang="en-US" dirty="0"/>
              <a:t>①到期未签署，自动关闭；②用户发起申请，商家同意后，用户取消；③商家发起申请，用户取消</a:t>
            </a:r>
            <a:endParaRPr lang="zh-CN" altLang="en-US" dirty="0">
              <a:effectLst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806" y="2308194"/>
            <a:ext cx="3607203" cy="3607203"/>
          </a:xfrm>
          <a:prstGeom prst="rect">
            <a:avLst/>
          </a:prstGeom>
          <a:ln>
            <a:solidFill>
              <a:srgbClr val="385CE3">
                <a:alpha val="20000"/>
              </a:srgbClr>
            </a:solidFill>
            <a:prstDash val="solid"/>
          </a:ln>
        </p:spPr>
      </p:pic>
      <p:sp>
        <p:nvSpPr>
          <p:cNvPr id="3" name="矩形 2"/>
          <p:cNvSpPr/>
          <p:nvPr userDrawn="1"/>
        </p:nvSpPr>
        <p:spPr>
          <a:xfrm>
            <a:off x="5801926" y="1292534"/>
            <a:ext cx="6191806" cy="781050"/>
          </a:xfrm>
          <a:prstGeom prst="rect">
            <a:avLst/>
          </a:prstGeom>
          <a:solidFill>
            <a:srgbClr val="FFFFFF">
              <a:alpha val="100000"/>
            </a:srgbClr>
          </a:solidFill>
          <a:ln w="1270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l"/>
            <a:r>
              <a:rPr lang="zh-CN" altLang="en-US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方式二：微信搜索小程序</a:t>
            </a:r>
            <a:endParaRPr lang="en-US" altLang="zh-CN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zh-CN" altLang="en-US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           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输入：广东电力交易中心，点击进入</a:t>
            </a:r>
            <a:endParaRPr lang="zh-CN" altLang="en-US" sz="1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328473" y="1317224"/>
            <a:ext cx="3756549" cy="704850"/>
          </a:xfrm>
          <a:prstGeom prst="rect">
            <a:avLst/>
          </a:prstGeom>
          <a:solidFill>
            <a:srgbClr val="FFFFFF">
              <a:alpha val="100000"/>
            </a:srgbClr>
          </a:solidFill>
          <a:ln w="1270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l"/>
            <a:r>
              <a:rPr lang="zh-CN" altLang="en-US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方式一：微信扫码</a:t>
            </a:r>
            <a:endParaRPr lang="zh-CN" altLang="en-US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Picture 2" descr="image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1724" y="2308194"/>
            <a:ext cx="5250773" cy="3625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6187440" y="2403929"/>
            <a:ext cx="3429000" cy="468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1" sz="2200" b="1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一、电力用户</a:t>
            </a:r>
            <a:r>
              <a:rPr lang="zh-CN" altLang="en-US" dirty="0">
                <a:sym typeface="+mn-ea"/>
              </a:rPr>
              <a:t>登录</a:t>
            </a:r>
            <a:endParaRPr lang="zh-CN" altLang="en-US" dirty="0"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192520" y="4101919"/>
            <a:ext cx="2988310" cy="43088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1" sz="2200" b="1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三、法大大认证与签署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6192520" y="3252924"/>
            <a:ext cx="34239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kumimoji="1" sz="2200" b="1">
                <a:solidFill>
                  <a:srgbClr val="385CE3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二、电力用户交易流程</a:t>
            </a:r>
            <a:endParaRPr lang="zh-CN" altLang="en-US" dirty="0"/>
          </a:p>
        </p:txBody>
      </p:sp>
      <p:pic>
        <p:nvPicPr>
          <p:cNvPr id="3" name="图片 2" descr="Rectangle 3462484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3611245" cy="685800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570865" y="3198813"/>
            <a:ext cx="246951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 Bold" panose="020B0503020204020204" charset="-122"/>
                <a:ea typeface="Microsoft YaHei Bold" panose="020B0503020204020204" charset="-122"/>
                <a:cs typeface="+mn-cs"/>
              </a:rPr>
              <a:t>目录</a:t>
            </a:r>
            <a:r>
              <a:rPr kumimoji="1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 Bold" panose="020B0503020204020204" charset="-122"/>
                <a:ea typeface="Microsoft YaHei Bold" panose="020B0503020204020204" charset="-122"/>
                <a:cs typeface="+mn-cs"/>
              </a:rPr>
              <a:t>CONTENTS</a:t>
            </a:r>
            <a:endParaRPr kumimoji="1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icrosoft YaHei Bold" panose="020B0503020204020204" charset="-122"/>
              <a:ea typeface="Microsoft YaHei Bold" panose="020B0503020204020204" charset="-122"/>
              <a:cs typeface="+mn-cs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41300" y="211406"/>
            <a:ext cx="2011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b="1" dirty="0">
                <a:solidFill>
                  <a:schemeClr val="bg1"/>
                </a:solidFill>
                <a:latin typeface="Microsoft YaHei Regular" panose="020B0503020204020204" charset="-122"/>
                <a:ea typeface="Microsoft YaHei Regular" panose="020B0503020204020204" charset="-122"/>
              </a:rPr>
              <a:t>广东电力交易中心</a:t>
            </a:r>
            <a:endParaRPr lang="zh-CN" altLang="en-US" b="1" dirty="0">
              <a:solidFill>
                <a:schemeClr val="bg1"/>
              </a:solidFill>
              <a:latin typeface="Microsoft YaHei Regular" panose="020B0503020204020204" charset="-122"/>
              <a:ea typeface="Microsoft YaHei Regular" panose="020B050302020402020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41300" y="525456"/>
            <a:ext cx="2929890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000" b="1" dirty="0">
                <a:solidFill>
                  <a:schemeClr val="bg1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</a:rPr>
              <a:t>GUANGDONG POWER EXCHANGE GENTER</a:t>
            </a:r>
            <a:endParaRPr lang="en-US" altLang="zh-CN" sz="1000" b="1" dirty="0">
              <a:solidFill>
                <a:schemeClr val="bg1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41300" y="846766"/>
            <a:ext cx="246888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1200" b="1" dirty="0">
                <a:solidFill>
                  <a:schemeClr val="bg1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  <a:sym typeface="+mn-ea"/>
              </a:rPr>
              <a:t>致力于打造国内电力交易机构标杆</a:t>
            </a:r>
            <a:endParaRPr lang="zh-CN" altLang="en-US" sz="1200" b="1" dirty="0">
              <a:solidFill>
                <a:schemeClr val="bg1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  <a:sym typeface="+mn-ea"/>
            </a:endParaRPr>
          </a:p>
        </p:txBody>
      </p:sp>
      <p:cxnSp>
        <p:nvCxnSpPr>
          <p:cNvPr id="21" name="直线连接符 12"/>
          <p:cNvCxnSpPr/>
          <p:nvPr/>
        </p:nvCxnSpPr>
        <p:spPr>
          <a:xfrm>
            <a:off x="325755" y="808666"/>
            <a:ext cx="2773045" cy="0"/>
          </a:xfrm>
          <a:prstGeom prst="line">
            <a:avLst/>
          </a:prstGeom>
          <a:ln w="12700">
            <a:solidFill>
              <a:srgbClr val="B3EC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3098800" y="958215"/>
            <a:ext cx="9093835" cy="111760"/>
          </a:xfrm>
          <a:prstGeom prst="rect">
            <a:avLst/>
          </a:prstGeom>
          <a:gradFill>
            <a:gsLst>
              <a:gs pos="0">
                <a:srgbClr val="2C2AA9"/>
              </a:gs>
              <a:gs pos="38000">
                <a:srgbClr val="385CE3"/>
              </a:gs>
              <a:gs pos="98000">
                <a:srgbClr val="3A7BF5">
                  <a:alpha val="0"/>
                </a:srgbClr>
              </a:gs>
            </a:gsLst>
            <a:lin ang="828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7613374" y="316865"/>
            <a:ext cx="4075071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目 录</a:t>
            </a:r>
            <a:endParaRPr kumimoji="1" lang="zh-CN" altLang="en-US" sz="2600" b="1" noProof="0" dirty="0">
              <a:ln>
                <a:noFill/>
              </a:ln>
              <a:solidFill>
                <a:srgbClr val="385CE3"/>
              </a:solidFill>
              <a:effectLst/>
              <a:uLnTx/>
              <a:uFillTx/>
              <a:latin typeface="Microsoft YaHei Bold" panose="020B0503020204020204" charset="-122"/>
              <a:ea typeface="Microsoft YaHei Bold" panose="020B0503020204020204" charset="-122"/>
              <a:cs typeface="Microsoft YaHei Bold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471285" y="316865"/>
            <a:ext cx="5217160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kumimoji="1" lang="zh-CN" altLang="en-US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电力用户交易</a:t>
            </a:r>
            <a:r>
              <a:rPr kumimoji="1" lang="en-US" altLang="zh-CN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—</a:t>
            </a:r>
            <a:r>
              <a:rPr kumimoji="1" lang="zh-CN" altLang="en-US" sz="2600" b="1" noProof="0" dirty="0">
                <a:ln>
                  <a:noFill/>
                </a:ln>
                <a:solidFill>
                  <a:srgbClr val="385CE3"/>
                </a:solidFill>
                <a:effectLst/>
                <a:uLnTx/>
                <a:uFillTx/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挂牌交易</a:t>
            </a:r>
            <a:endParaRPr kumimoji="1" lang="zh-CN" altLang="en-US" sz="2600" b="1" noProof="0" dirty="0">
              <a:ln>
                <a:noFill/>
              </a:ln>
              <a:solidFill>
                <a:srgbClr val="385CE3"/>
              </a:solidFill>
              <a:effectLst/>
              <a:uLnTx/>
              <a:uFillTx/>
              <a:latin typeface="Microsoft YaHei Bold" panose="020B0503020204020204" charset="-122"/>
              <a:ea typeface="Microsoft YaHei Bold" panose="020B0503020204020204" charset="-122"/>
              <a:cs typeface="Microsoft YaHei Bold" panose="020B0503020204020204" charset="-122"/>
              <a:sym typeface="+mn-ea"/>
            </a:endParaRPr>
          </a:p>
        </p:txBody>
      </p:sp>
      <p:graphicFrame>
        <p:nvGraphicFramePr>
          <p:cNvPr id="8" name="图示 7"/>
          <p:cNvGraphicFramePr/>
          <p:nvPr/>
        </p:nvGraphicFramePr>
        <p:xfrm>
          <a:off x="836518" y="2260190"/>
          <a:ext cx="10518964" cy="31211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框 29"/>
          <p:cNvSpPr txBox="1"/>
          <p:nvPr/>
        </p:nvSpPr>
        <p:spPr>
          <a:xfrm>
            <a:off x="6765925" y="316865"/>
            <a:ext cx="4922520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kumimoji="1" lang="zh-CN" altLang="en-US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电力用户交易</a:t>
            </a:r>
            <a:r>
              <a:rPr kumimoji="1" lang="en-US" altLang="zh-CN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—</a:t>
            </a:r>
            <a:r>
              <a:rPr kumimoji="1" lang="zh-CN" altLang="en-US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确认交易额度</a:t>
            </a:r>
            <a:endParaRPr kumimoji="1" lang="zh-CN" altLang="en-US" sz="26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Bold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34303" y="1506007"/>
            <a:ext cx="5157701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</a:t>
            </a:r>
            <a:r>
              <a:rPr 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）在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个人中心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更多管理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绿电管理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补充交易额度页面中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确认当前用户是否有交易额度。</a:t>
            </a:r>
            <a:endParaRPr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959243" y="6352499"/>
            <a:ext cx="15039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我的</a:t>
            </a:r>
            <a:r>
              <a:rPr lang="en-US" altLang="zh-CN"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-</a:t>
            </a:r>
            <a:r>
              <a:rPr lang="zh-CN" altLang="en-US"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更多管理</a:t>
            </a:r>
            <a:endParaRPr sz="1600" dirty="0">
              <a:latin typeface="Microsoft YaHei Regular" panose="020B0503020204020204" charset="-122"/>
              <a:ea typeface="Microsoft YaHei Regular" panose="020B0503020204020204" charset="-122"/>
              <a:cs typeface="Microsoft YaHei Regular" panose="020B050302020402020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250088" y="6349324"/>
            <a:ext cx="23246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绿电管理</a:t>
            </a:r>
            <a:r>
              <a:rPr lang="en-US" altLang="zh-CN"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-</a:t>
            </a:r>
            <a:r>
              <a:rPr lang="zh-CN" altLang="en-US"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补充交易额度</a:t>
            </a:r>
            <a:endParaRPr sz="1600" dirty="0">
              <a:latin typeface="Microsoft YaHei Regular" panose="020B0503020204020204" charset="-122"/>
              <a:ea typeface="Microsoft YaHei Regular" panose="020B0503020204020204" charset="-122"/>
              <a:cs typeface="Microsoft YaHei Regular" panose="020B050302020402020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282" y="1132072"/>
            <a:ext cx="2389162" cy="5159574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0404" y="1110698"/>
            <a:ext cx="2803131" cy="515957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080420" y="3243174"/>
            <a:ext cx="603097" cy="381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8038601" y="1506007"/>
            <a:ext cx="603097" cy="28205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框 29"/>
          <p:cNvSpPr txBox="1"/>
          <p:nvPr/>
        </p:nvSpPr>
        <p:spPr>
          <a:xfrm>
            <a:off x="6765925" y="316865"/>
            <a:ext cx="4922520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kumimoji="1" lang="zh-CN" altLang="en-US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电力用户交易</a:t>
            </a:r>
            <a:r>
              <a:rPr kumimoji="1" lang="en-US" altLang="zh-CN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—</a:t>
            </a:r>
            <a:r>
              <a:rPr kumimoji="1" lang="zh-CN" altLang="en-US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确认交易额度</a:t>
            </a:r>
            <a:endParaRPr kumimoji="1" lang="zh-CN" altLang="en-US" sz="26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Bold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17885" y="1363277"/>
            <a:ext cx="4464018" cy="2120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</a:t>
            </a:r>
            <a:r>
              <a:rPr 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）在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个人中心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补充交易额度页面中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确认当前用户是否有交易额度，如无，可点击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【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前往确认计量点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】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，确认计量点后系统会自动计算交易额度。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just">
              <a:lnSpc>
                <a:spcPct val="150000"/>
              </a:lnSpc>
            </a:pPr>
            <a:endParaRPr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211914" y="6364081"/>
            <a:ext cx="1011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查看额度</a:t>
            </a:r>
            <a:endParaRPr sz="1600" dirty="0">
              <a:latin typeface="Microsoft YaHei Regular" panose="020B0503020204020204" charset="-122"/>
              <a:ea typeface="Microsoft YaHei Regular" panose="020B0503020204020204" charset="-122"/>
              <a:cs typeface="Microsoft YaHei Regular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6064" y="1194011"/>
            <a:ext cx="2396974" cy="517007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7415122" y="6411263"/>
            <a:ext cx="1422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查看交易额度</a:t>
            </a:r>
            <a:endParaRPr sz="1600" dirty="0">
              <a:latin typeface="Microsoft YaHei Regular" panose="020B0503020204020204" charset="-122"/>
              <a:ea typeface="Microsoft YaHei Regular" panose="020B0503020204020204" charset="-122"/>
              <a:cs typeface="Microsoft YaHei Regular" panose="020B050302020402020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0783" y="1194011"/>
            <a:ext cx="2383262" cy="5159574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517885" y="3261927"/>
            <a:ext cx="4793333" cy="700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rgbClr val="3666F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注：交易额度为本次绿电年度补充交易可以购买的电量额度。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框 29"/>
          <p:cNvSpPr txBox="1"/>
          <p:nvPr/>
        </p:nvSpPr>
        <p:spPr>
          <a:xfrm>
            <a:off x="6765925" y="316865"/>
            <a:ext cx="4922520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kumimoji="1" lang="zh-CN" altLang="en-US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电力用户交易</a:t>
            </a:r>
            <a:r>
              <a:rPr kumimoji="1" lang="en-US" altLang="zh-CN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—</a:t>
            </a:r>
            <a:r>
              <a:rPr kumimoji="1" lang="zh-CN" altLang="en-US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双边交易</a:t>
            </a:r>
            <a:endParaRPr kumimoji="1" lang="zh-CN" altLang="en-US" sz="26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Bold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44616" y="1286092"/>
            <a:ext cx="3825576" cy="2168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</a:t>
            </a:r>
            <a:r>
              <a:rPr 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）在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个人中心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绿电管理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补充交易双边页面中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</a:t>
            </a:r>
            <a:r>
              <a:rPr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电力用户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如需参与双边交易，需要开启“接收双边交易申请”开关。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just">
              <a:lnSpc>
                <a:spcPct val="150000"/>
              </a:lnSpc>
            </a:pPr>
            <a:endParaRPr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196666" y="6313393"/>
            <a:ext cx="1826260" cy="338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开启双边交易开关</a:t>
            </a:r>
            <a:endParaRPr sz="1600" dirty="0">
              <a:latin typeface="Microsoft YaHei Regular" panose="020B0503020204020204" charset="-122"/>
              <a:ea typeface="Microsoft YaHei Regular" panose="020B0503020204020204" charset="-122"/>
              <a:cs typeface="Microsoft YaHei Regular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660043" y="3566794"/>
            <a:ext cx="813224" cy="17547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877425" y="2806708"/>
            <a:ext cx="880957" cy="18478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52031" y="3010991"/>
            <a:ext cx="3703079" cy="10237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rgbClr val="3666F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注：若您不想接收售电公司发起双边交易申请，您可在本页操作关闭顶部的开关按钮。（默认关闭）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794112" y="6331478"/>
            <a:ext cx="15039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我的</a:t>
            </a:r>
            <a:r>
              <a:rPr lang="en-US" altLang="zh-CN"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-</a:t>
            </a:r>
            <a:r>
              <a:rPr lang="zh-CN" altLang="en-US"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更多管理</a:t>
            </a:r>
            <a:endParaRPr sz="1600" dirty="0">
              <a:latin typeface="Microsoft YaHei Regular" panose="020B0503020204020204" charset="-122"/>
              <a:ea typeface="Microsoft YaHei Regular" panose="020B0503020204020204" charset="-122"/>
              <a:cs typeface="Microsoft YaHei Regular" panose="020B050302020402020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539411" y="632830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补充交易双边</a:t>
            </a:r>
            <a:endParaRPr sz="1600" dirty="0">
              <a:latin typeface="Microsoft YaHei Regular" panose="020B0503020204020204" charset="-122"/>
              <a:ea typeface="Microsoft YaHei Regular" panose="020B0503020204020204" charset="-122"/>
              <a:cs typeface="Microsoft YaHei Regular" panose="020B0503020204020204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151" y="1111051"/>
            <a:ext cx="2389162" cy="5159574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5273" y="1089677"/>
            <a:ext cx="2803131" cy="5159574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6936314" y="3185794"/>
            <a:ext cx="603097" cy="381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5873470" y="1484986"/>
            <a:ext cx="603097" cy="28205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6364" y="1111051"/>
            <a:ext cx="2369583" cy="515957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845580" y="1626012"/>
            <a:ext cx="2271149" cy="381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框 29"/>
          <p:cNvSpPr txBox="1"/>
          <p:nvPr/>
        </p:nvSpPr>
        <p:spPr>
          <a:xfrm>
            <a:off x="6765925" y="316865"/>
            <a:ext cx="4922520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kumimoji="1" lang="zh-CN" altLang="en-US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电力用户交易</a:t>
            </a:r>
            <a:r>
              <a:rPr kumimoji="1" lang="en-US" altLang="zh-CN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—</a:t>
            </a:r>
            <a:r>
              <a:rPr kumimoji="1" lang="zh-CN" altLang="en-US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双边交易</a:t>
            </a:r>
            <a:endParaRPr kumimoji="1" lang="zh-CN" altLang="en-US" sz="26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Bold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00355" y="1283335"/>
            <a:ext cx="6011545" cy="2536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）在个人中心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绿电管理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补充交易双边页面中，电力用户可以查看当前及历史所有双边交易申请单，点击单条可查看套餐详情。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</a:pPr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5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）双边交易管理列表可查看当前所有双边交易申请单，电力用户在窗口期内，选择心仪的套餐即可下单。</a:t>
            </a:r>
            <a:endParaRPr lang="zh-CN" altLang="en-US" sz="1400" dirty="0">
              <a:solidFill>
                <a:srgbClr val="385CE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551875" y="6454429"/>
            <a:ext cx="1416050" cy="338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sz="1600" dirty="0" err="1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查看</a:t>
            </a:r>
            <a:r>
              <a:rPr lang="zh-CN" altLang="en-US"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双边交易</a:t>
            </a:r>
            <a:endParaRPr sz="1600" dirty="0">
              <a:latin typeface="Microsoft YaHei Regular" panose="020B0503020204020204" charset="-122"/>
              <a:ea typeface="Microsoft YaHei Regular" panose="020B0503020204020204" charset="-122"/>
              <a:cs typeface="Microsoft YaHei Regular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5108" y="1240335"/>
            <a:ext cx="2369583" cy="515957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8032" y="1240335"/>
            <a:ext cx="2347793" cy="51588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0349228" y="6454429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sz="1600" dirty="0" err="1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查看</a:t>
            </a:r>
            <a:r>
              <a:rPr lang="zh-CN" altLang="en-US"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详情</a:t>
            </a:r>
            <a:endParaRPr sz="1600" dirty="0">
              <a:latin typeface="Microsoft YaHei Regular" panose="020B0503020204020204" charset="-122"/>
              <a:ea typeface="Microsoft YaHei Regular" panose="020B0503020204020204" charset="-122"/>
              <a:cs typeface="Microsoft YaHei Regular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99681" y="3953966"/>
            <a:ext cx="6011545" cy="3774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rgbClr val="3666F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注：下单后系统会预扣减用户交易额度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3159</Words>
  <Application>WPS 演示</Application>
  <PresentationFormat>宽屏</PresentationFormat>
  <Paragraphs>309</Paragraphs>
  <Slides>25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8" baseType="lpstr">
      <vt:lpstr>Arial</vt:lpstr>
      <vt:lpstr>宋体</vt:lpstr>
      <vt:lpstr>Wingdings</vt:lpstr>
      <vt:lpstr>仿宋</vt:lpstr>
      <vt:lpstr>Microsoft YaHei Regular</vt:lpstr>
      <vt:lpstr>Microsoft YaHei Bold</vt:lpstr>
      <vt:lpstr>微软雅黑</vt:lpstr>
      <vt:lpstr>等线</vt:lpstr>
      <vt:lpstr>Arial Unicode MS</vt:lpstr>
      <vt:lpstr>等线 Light</vt:lpstr>
      <vt:lpstr>Calibri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电力用户注册操作指引</dc:title>
  <dc:creator>Shuiyuan Xu(Allen)</dc:creator>
  <cp:lastModifiedBy>夏礼琛</cp:lastModifiedBy>
  <cp:revision>523</cp:revision>
  <dcterms:created xsi:type="dcterms:W3CDTF">2022-11-05T17:21:00Z</dcterms:created>
  <dcterms:modified xsi:type="dcterms:W3CDTF">2026-02-25T02:23:40Z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F0E94AEA22D24B37B90063488634F408</vt:lpwstr>
  </property>
  <property fmtid="{D5CDD505-2E9C-101B-9397-08002B2CF9AE}" pid="3" name="KSOProductBuildVer">
    <vt:lpwstr>2052-11.8.2.12309</vt:lpwstr>
  </property>
</Properties>
</file>