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324" r:id="rId3"/>
    <p:sldId id="418" r:id="rId5"/>
    <p:sldId id="325" r:id="rId6"/>
    <p:sldId id="429" r:id="rId7"/>
    <p:sldId id="479" r:id="rId8"/>
    <p:sldId id="481" r:id="rId9"/>
    <p:sldId id="483" r:id="rId10"/>
    <p:sldId id="473" r:id="rId11"/>
    <p:sldId id="344" r:id="rId12"/>
    <p:sldId id="370" r:id="rId13"/>
    <p:sldId id="484" r:id="rId14"/>
    <p:sldId id="474" r:id="rId15"/>
    <p:sldId id="350" r:id="rId16"/>
    <p:sldId id="354" r:id="rId17"/>
    <p:sldId id="353" r:id="rId18"/>
    <p:sldId id="361" r:id="rId19"/>
    <p:sldId id="382" r:id="rId20"/>
    <p:sldId id="482" r:id="rId21"/>
    <p:sldId id="38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angjinrong" initials="y" lastIdx="1" clrIdx="0"/>
  <p:cmAuthor id="7" name="Shen" initials="S" lastIdx="1" clrIdx="6"/>
  <p:cmAuthor id="1" name="slt" initials="s" lastIdx="13" clrIdx="0"/>
  <p:cmAuthor id="2" name="Macco Qu" initials="MQ" lastIdx="70" clrIdx="1"/>
  <p:cmAuthor id="9" name="ayayayoyo" initials="a" lastIdx="1" clrIdx="8"/>
  <p:cmAuthor id="3" name="quhep" initials="q" lastIdx="33" clrIdx="2"/>
  <p:cmAuthor id="4" name="CEPRI-0592" initials="C" lastIdx="1" clrIdx="3"/>
  <p:cmAuthor id="5" name="作者" initials="A" lastIdx="0" clrIdx="2"/>
  <p:cmAuthor id="6" name="wuwei" initials="w" lastIdx="2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385CE3"/>
    <a:srgbClr val="888888"/>
    <a:srgbClr val="3666F6"/>
    <a:srgbClr val="1D3887"/>
    <a:srgbClr val="3566F5"/>
    <a:srgbClr val="0C0F41"/>
    <a:srgbClr val="F5F6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10" autoAdjust="0"/>
    <p:restoredTop sz="93963" autoAdjust="0"/>
  </p:normalViewPr>
  <p:slideViewPr>
    <p:cSldViewPr snapToGrid="0">
      <p:cViewPr varScale="1">
        <p:scale>
          <a:sx n="107" d="100"/>
          <a:sy n="107" d="100"/>
        </p:scale>
        <p:origin x="222" y="9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#4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76B58E-B559-4F84-977F-96232E2359E4}" type="doc">
      <dgm:prSet loTypeId="urn:microsoft.com/office/officeart/2005/8/layout/chevron1" loCatId="process" qsTypeId="urn:microsoft.com/office/officeart/2005/8/quickstyle/simple1#5" qsCatId="simple" csTypeId="urn:microsoft.com/office/officeart/2005/8/colors/accent1_1#4" csCatId="accent1" phldr="1"/>
      <dgm:spPr/>
      <dgm:t>
        <a:bodyPr/>
        <a:lstStyle/>
        <a:p>
          <a:endParaRPr lang="zh-CN" altLang="en-US"/>
        </a:p>
      </dgm:t>
    </dgm:pt>
    <dgm:pt modelId="{4FF8157F-9B5F-4BDD-BDA8-29A161D3CD75}">
      <dgm:prSet phldrT="[文本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双边交易</a:t>
          </a:r>
          <a:endParaRPr sz="6500" dirty="0"/>
        </a:p>
      </dgm:t>
    </dgm:pt>
    <dgm:pt modelId="{E50CCA9B-06D1-4450-9DE4-CE49614F19D7}" cxnId="{511EB0FA-475F-4564-B7FD-D24E19767D9C}" type="parTrans">
      <dgm:prSet/>
      <dgm:spPr/>
      <dgm:t>
        <a:bodyPr/>
        <a:lstStyle/>
        <a:p>
          <a:endParaRPr lang="zh-CN" altLang="en-US"/>
        </a:p>
      </dgm:t>
    </dgm:pt>
    <dgm:pt modelId="{79AA591D-6EA2-4100-A371-82AD0E95EF7D}" cxnId="{511EB0FA-475F-4564-B7FD-D24E19767D9C}" type="sibTrans">
      <dgm:prSet/>
      <dgm:spPr/>
      <dgm:t>
        <a:bodyPr/>
        <a:lstStyle/>
        <a:p>
          <a:endParaRPr lang="zh-CN" altLang="en-US"/>
        </a:p>
      </dgm:t>
    </dgm:pt>
    <dgm:pt modelId="{FA4AEF4A-9BFB-4E70-A64F-A258C2632D72}">
      <dgm:prSet phldrT="[文本]" phldr="0" custT="1"/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查看订单</a:t>
          </a:r>
          <a:endParaRPr sz="6500" dirty="0"/>
        </a:p>
      </dgm:t>
    </dgm:pt>
    <dgm:pt modelId="{831321CC-2BC4-403E-88E4-38CEE55817FC}" cxnId="{1F3F76D2-9A33-46F4-BBF1-B669BE338EDC}" type="parTrans">
      <dgm:prSet/>
      <dgm:spPr/>
      <dgm:t>
        <a:bodyPr/>
        <a:lstStyle/>
        <a:p>
          <a:endParaRPr lang="zh-CN" altLang="en-US"/>
        </a:p>
      </dgm:t>
    </dgm:pt>
    <dgm:pt modelId="{9BF7FF2D-A2AD-4211-B38B-939010889A8B}" cxnId="{1F3F76D2-9A33-46F4-BBF1-B669BE338EDC}" type="sibTrans">
      <dgm:prSet/>
      <dgm:spPr/>
      <dgm:t>
        <a:bodyPr/>
        <a:lstStyle/>
        <a:p>
          <a:endParaRPr lang="zh-CN" altLang="en-US"/>
        </a:p>
      </dgm:t>
    </dgm:pt>
    <dgm:pt modelId="{47559825-6791-427C-986B-2D60EE6AFC29}">
      <dgm:prSet phldrT="[文本]" custT="1"/>
      <dgm:spPr/>
      <dgm:t>
        <a:bodyPr/>
        <a:lstStyle/>
        <a:p>
          <a:pPr algn="ctr"/>
          <a:r>
            <a:rPr lang="zh-CN" altLang="en-US" sz="24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合同解除</a:t>
          </a:r>
        </a:p>
      </dgm:t>
    </dgm:pt>
    <dgm:pt modelId="{A717213C-5E45-43C0-AB14-23435F251E57}" cxnId="{24B4C75B-F9F4-45CF-9BFE-E49F584BAD79}" type="parTrans">
      <dgm:prSet/>
      <dgm:spPr/>
      <dgm:t>
        <a:bodyPr/>
        <a:lstStyle/>
        <a:p>
          <a:endParaRPr lang="zh-CN" altLang="en-US"/>
        </a:p>
      </dgm:t>
    </dgm:pt>
    <dgm:pt modelId="{BC221B2E-3880-4DF4-A50C-5ED3BA818F98}" cxnId="{24B4C75B-F9F4-45CF-9BFE-E49F584BAD79}" type="sibTrans">
      <dgm:prSet/>
      <dgm:spPr/>
      <dgm:t>
        <a:bodyPr/>
        <a:lstStyle/>
        <a:p>
          <a:endParaRPr lang="zh-CN" altLang="en-US"/>
        </a:p>
      </dgm:t>
    </dgm:pt>
    <dgm:pt modelId="{3DFC101E-CAE3-4D29-87CD-77BFDB93AB56}">
      <dgm:prSet phldrT="[文本]" phldr="0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96012" tIns="32004" rIns="32004" bIns="32004" numCol="1" spcCol="1270" anchor="ctr" anchorCtr="0"/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  <a:cs typeface="+mn-cs"/>
            </a:rPr>
            <a:t>确认库存</a:t>
          </a:r>
          <a:endParaRPr sz="2400" b="1" kern="1200" dirty="0">
            <a:solidFill>
              <a:srgbClr val="2E31B2"/>
            </a:solidFill>
            <a:latin typeface="微软雅黑" panose="020B0503020204020204" charset="-122"/>
            <a:ea typeface="微软雅黑" panose="020B0503020204020204" charset="-122"/>
            <a:cs typeface="+mn-cs"/>
          </a:endParaRPr>
        </a:p>
      </dgm:t>
    </dgm:pt>
    <dgm:pt modelId="{8BD14B20-7C89-44D7-9FD0-68A09C8B679C}" cxnId="{40D5421B-2B6C-41EE-AA45-81CE925AA65C}" type="parTrans">
      <dgm:prSet/>
      <dgm:spPr/>
      <dgm:t>
        <a:bodyPr/>
        <a:lstStyle/>
        <a:p>
          <a:endParaRPr lang="zh-CN" altLang="en-US"/>
        </a:p>
      </dgm:t>
    </dgm:pt>
    <dgm:pt modelId="{D456CC2A-0FED-4AAF-A416-7EF77B456E4B}" cxnId="{40D5421B-2B6C-41EE-AA45-81CE925AA65C}" type="sibTrans">
      <dgm:prSet/>
      <dgm:spPr/>
      <dgm:t>
        <a:bodyPr/>
        <a:lstStyle/>
        <a:p>
          <a:endParaRPr lang="zh-CN" altLang="en-US"/>
        </a:p>
      </dgm:t>
    </dgm:pt>
    <dgm:pt modelId="{CC7F6B6D-A0FA-4DC8-804F-B340AC9D0D44}" type="pres">
      <dgm:prSet presAssocID="{8976B58E-B559-4F84-977F-96232E2359E4}" presName="Name0" presStyleCnt="0">
        <dgm:presLayoutVars>
          <dgm:dir/>
          <dgm:animLvl val="lvl"/>
          <dgm:resizeHandles val="exact"/>
        </dgm:presLayoutVars>
      </dgm:prSet>
      <dgm:spPr/>
    </dgm:pt>
    <dgm:pt modelId="{C6596DF6-C8F3-4F64-947B-E245241BB0B7}" type="pres">
      <dgm:prSet presAssocID="{3DFC101E-CAE3-4D29-87CD-77BFDB93AB56}" presName="parTxOnly" presStyleLbl="node1" presStyleIdx="0" presStyleCnt="4">
        <dgm:presLayoutVars>
          <dgm:chMax val="0"/>
          <dgm:chPref val="0"/>
          <dgm:bulletEnabled val="1"/>
        </dgm:presLayoutVars>
      </dgm:prSet>
      <dgm:spPr>
        <a:xfrm>
          <a:off x="4183" y="63370"/>
          <a:ext cx="2435370" cy="974148"/>
        </a:xfrm>
        <a:prstGeom prst="chevron">
          <a:avLst/>
        </a:prstGeom>
      </dgm:spPr>
    </dgm:pt>
    <dgm:pt modelId="{8D4A5117-8AEE-46AB-B46C-8DE0A9F610CC}" type="pres">
      <dgm:prSet presAssocID="{D456CC2A-0FED-4AAF-A416-7EF77B456E4B}" presName="parTxOnlySpace" presStyleCnt="0"/>
      <dgm:spPr/>
    </dgm:pt>
    <dgm:pt modelId="{174CA029-6FFC-452C-BFE2-2647452AC23B}" type="pres">
      <dgm:prSet presAssocID="{4FF8157F-9B5F-4BDD-BDA8-29A161D3CD75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EA7768E-29D5-4DFA-9B38-8BB9F4B60516}" type="pres">
      <dgm:prSet presAssocID="{79AA591D-6EA2-4100-A371-82AD0E95EF7D}" presName="parTxOnlySpace" presStyleCnt="0"/>
      <dgm:spPr/>
    </dgm:pt>
    <dgm:pt modelId="{EB900943-F1DC-446C-9029-FA91C77D616B}" type="pres">
      <dgm:prSet presAssocID="{FA4AEF4A-9BFB-4E70-A64F-A258C2632D72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01D4EECC-9396-42BC-B225-BA290836A30F}" type="pres">
      <dgm:prSet presAssocID="{9BF7FF2D-A2AD-4211-B38B-939010889A8B}" presName="parTxOnlySpace" presStyleCnt="0"/>
      <dgm:spPr/>
    </dgm:pt>
    <dgm:pt modelId="{A868868C-1630-4E00-8EDC-4FB380A1D718}" type="pres">
      <dgm:prSet presAssocID="{47559825-6791-427C-986B-2D60EE6AFC2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0D5421B-2B6C-41EE-AA45-81CE925AA65C}" srcId="{8976B58E-B559-4F84-977F-96232E2359E4}" destId="{3DFC101E-CAE3-4D29-87CD-77BFDB93AB56}" srcOrd="0" destOrd="0" parTransId="{8BD14B20-7C89-44D7-9FD0-68A09C8B679C}" sibTransId="{D456CC2A-0FED-4AAF-A416-7EF77B456E4B}"/>
    <dgm:cxn modelId="{24B4C75B-F9F4-45CF-9BFE-E49F584BAD79}" srcId="{8976B58E-B559-4F84-977F-96232E2359E4}" destId="{47559825-6791-427C-986B-2D60EE6AFC29}" srcOrd="3" destOrd="0" parTransId="{A717213C-5E45-43C0-AB14-23435F251E57}" sibTransId="{BC221B2E-3880-4DF4-A50C-5ED3BA818F98}"/>
    <dgm:cxn modelId="{90D5D242-4353-4436-AFAC-22970E74FB7C}" type="presOf" srcId="{4FF8157F-9B5F-4BDD-BDA8-29A161D3CD75}" destId="{174CA029-6FFC-452C-BFE2-2647452AC23B}" srcOrd="0" destOrd="0" presId="urn:microsoft.com/office/officeart/2005/8/layout/chevron1"/>
    <dgm:cxn modelId="{58F3BA64-58A0-47D8-B0FB-50FAA31A0304}" type="presOf" srcId="{47559825-6791-427C-986B-2D60EE6AFC29}" destId="{A868868C-1630-4E00-8EDC-4FB380A1D718}" srcOrd="0" destOrd="0" presId="urn:microsoft.com/office/officeart/2005/8/layout/chevron1"/>
    <dgm:cxn modelId="{64A0DE51-0ADE-4E8C-BED7-15448F445D30}" type="presOf" srcId="{8976B58E-B559-4F84-977F-96232E2359E4}" destId="{CC7F6B6D-A0FA-4DC8-804F-B340AC9D0D44}" srcOrd="0" destOrd="0" presId="urn:microsoft.com/office/officeart/2005/8/layout/chevron1"/>
    <dgm:cxn modelId="{DAC541A0-AC37-4324-BC7E-964F231FD6AD}" type="presOf" srcId="{3DFC101E-CAE3-4D29-87CD-77BFDB93AB56}" destId="{C6596DF6-C8F3-4F64-947B-E245241BB0B7}" srcOrd="0" destOrd="0" presId="urn:microsoft.com/office/officeart/2005/8/layout/chevron1"/>
    <dgm:cxn modelId="{1F3F76D2-9A33-46F4-BBF1-B669BE338EDC}" srcId="{8976B58E-B559-4F84-977F-96232E2359E4}" destId="{FA4AEF4A-9BFB-4E70-A64F-A258C2632D72}" srcOrd="2" destOrd="0" parTransId="{831321CC-2BC4-403E-88E4-38CEE55817FC}" sibTransId="{9BF7FF2D-A2AD-4211-B38B-939010889A8B}"/>
    <dgm:cxn modelId="{457D35EF-C94F-4E67-88D4-B21EBF498ADB}" type="presOf" srcId="{FA4AEF4A-9BFB-4E70-A64F-A258C2632D72}" destId="{EB900943-F1DC-446C-9029-FA91C77D616B}" srcOrd="0" destOrd="0" presId="urn:microsoft.com/office/officeart/2005/8/layout/chevron1"/>
    <dgm:cxn modelId="{511EB0FA-475F-4564-B7FD-D24E19767D9C}" srcId="{8976B58E-B559-4F84-977F-96232E2359E4}" destId="{4FF8157F-9B5F-4BDD-BDA8-29A161D3CD75}" srcOrd="1" destOrd="0" parTransId="{E50CCA9B-06D1-4450-9DE4-CE49614F19D7}" sibTransId="{79AA591D-6EA2-4100-A371-82AD0E95EF7D}"/>
    <dgm:cxn modelId="{2E0985EC-1C3C-4517-AAA8-40A91D353A0E}" type="presParOf" srcId="{CC7F6B6D-A0FA-4DC8-804F-B340AC9D0D44}" destId="{C6596DF6-C8F3-4F64-947B-E245241BB0B7}" srcOrd="0" destOrd="0" presId="urn:microsoft.com/office/officeart/2005/8/layout/chevron1"/>
    <dgm:cxn modelId="{54DBA0E4-3C33-431E-8A0F-9A715B6D1794}" type="presParOf" srcId="{CC7F6B6D-A0FA-4DC8-804F-B340AC9D0D44}" destId="{8D4A5117-8AEE-46AB-B46C-8DE0A9F610CC}" srcOrd="1" destOrd="0" presId="urn:microsoft.com/office/officeart/2005/8/layout/chevron1"/>
    <dgm:cxn modelId="{D68F4ACA-58C9-4426-A6D0-E26CB0FF91D9}" type="presParOf" srcId="{CC7F6B6D-A0FA-4DC8-804F-B340AC9D0D44}" destId="{174CA029-6FFC-452C-BFE2-2647452AC23B}" srcOrd="2" destOrd="0" presId="urn:microsoft.com/office/officeart/2005/8/layout/chevron1"/>
    <dgm:cxn modelId="{C8D24EE4-7B15-4F42-B378-0C6371C20C25}" type="presParOf" srcId="{CC7F6B6D-A0FA-4DC8-804F-B340AC9D0D44}" destId="{BEA7768E-29D5-4DFA-9B38-8BB9F4B60516}" srcOrd="3" destOrd="0" presId="urn:microsoft.com/office/officeart/2005/8/layout/chevron1"/>
    <dgm:cxn modelId="{D36FA96F-EEB4-4151-8A8B-F9E4D38A8173}" type="presParOf" srcId="{CC7F6B6D-A0FA-4DC8-804F-B340AC9D0D44}" destId="{EB900943-F1DC-446C-9029-FA91C77D616B}" srcOrd="4" destOrd="0" presId="urn:microsoft.com/office/officeart/2005/8/layout/chevron1"/>
    <dgm:cxn modelId="{F4E1B53C-0A9C-4B50-9DDA-BA4C4F133B83}" type="presParOf" srcId="{CC7F6B6D-A0FA-4DC8-804F-B340AC9D0D44}" destId="{01D4EECC-9396-42BC-B225-BA290836A30F}" srcOrd="5" destOrd="0" presId="urn:microsoft.com/office/officeart/2005/8/layout/chevron1"/>
    <dgm:cxn modelId="{93CC1CEA-9164-4871-BB45-2767712ED3D7}" type="presParOf" srcId="{CC7F6B6D-A0FA-4DC8-804F-B340AC9D0D44}" destId="{A868868C-1630-4E00-8EDC-4FB380A1D718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10021755" cy="2275266"/>
        <a:chOff x="0" y="0"/>
        <a:chExt cx="10021755" cy="2275266"/>
      </a:xfrm>
    </dsp:grpSpPr>
    <dsp:sp modelId="{C6596DF6-C8F3-4F64-947B-E245241BB0B7}">
      <dsp:nvSpPr>
        <dsp:cNvPr id="3" name="燕尾形 2"/>
        <dsp:cNvSpPr/>
      </dsp:nvSpPr>
      <dsp:spPr bwMode="white">
        <a:xfrm>
          <a:off x="0" y="595917"/>
          <a:ext cx="2708582" cy="1083433"/>
        </a:xfrm>
        <a:prstGeom prst="chevron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96012" tIns="32004" rIns="32004" bIns="32004" numCol="1" spcCol="1270" anchor="ctr" anchorCtr="0" forceAA="0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400" b="1" kern="1200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  <a:cs typeface="+mn-cs"/>
            </a:rPr>
            <a:t>确认库存</a:t>
          </a:r>
          <a:endParaRPr sz="2400" b="1" kern="1200" dirty="0">
            <a:solidFill>
              <a:srgbClr val="2E31B2"/>
            </a:solidFill>
            <a:latin typeface="微软雅黑" panose="020B0503020204020204" charset="-122"/>
            <a:ea typeface="微软雅黑" panose="020B0503020204020204" charset="-122"/>
            <a:cs typeface="+mn-cs"/>
          </a:endParaRPr>
        </a:p>
      </dsp:txBody>
      <dsp:txXfrm>
        <a:off x="0" y="595917"/>
        <a:ext cx="2708582" cy="1083433"/>
      </dsp:txXfrm>
    </dsp:sp>
    <dsp:sp modelId="{174CA029-6FFC-452C-BFE2-2647452AC23B}">
      <dsp:nvSpPr>
        <dsp:cNvPr id="4" name="燕尾形 3"/>
        <dsp:cNvSpPr/>
      </dsp:nvSpPr>
      <dsp:spPr bwMode="white">
        <a:xfrm>
          <a:off x="2437724" y="595917"/>
          <a:ext cx="2708582" cy="1083433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96012" tIns="32004" rIns="32004" bIns="32004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双边交易</a:t>
          </a:r>
          <a:endParaRPr sz="6500" dirty="0">
            <a:solidFill>
              <a:schemeClr val="dk1"/>
            </a:solidFill>
          </a:endParaRPr>
        </a:p>
      </dsp:txBody>
      <dsp:txXfrm>
        <a:off x="2437724" y="595917"/>
        <a:ext cx="2708582" cy="1083433"/>
      </dsp:txXfrm>
    </dsp:sp>
    <dsp:sp modelId="{EB900943-F1DC-446C-9029-FA91C77D616B}">
      <dsp:nvSpPr>
        <dsp:cNvPr id="5" name="燕尾形 4"/>
        <dsp:cNvSpPr/>
      </dsp:nvSpPr>
      <dsp:spPr bwMode="white">
        <a:xfrm>
          <a:off x="4875448" y="595917"/>
          <a:ext cx="2708582" cy="1083433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96012" tIns="32004" rIns="32004" bIns="32004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查看订单</a:t>
          </a:r>
          <a:endParaRPr sz="6500" dirty="0">
            <a:solidFill>
              <a:schemeClr val="dk1"/>
            </a:solidFill>
          </a:endParaRPr>
        </a:p>
      </dsp:txBody>
      <dsp:txXfrm>
        <a:off x="4875448" y="595917"/>
        <a:ext cx="2708582" cy="1083433"/>
      </dsp:txXfrm>
    </dsp:sp>
    <dsp:sp modelId="{A868868C-1630-4E00-8EDC-4FB380A1D718}">
      <dsp:nvSpPr>
        <dsp:cNvPr id="6" name="燕尾形 5"/>
        <dsp:cNvSpPr/>
      </dsp:nvSpPr>
      <dsp:spPr bwMode="white">
        <a:xfrm>
          <a:off x="7313173" y="595917"/>
          <a:ext cx="2708582" cy="1083433"/>
        </a:xfrm>
        <a:prstGeom prst="chevron">
          <a:avLst/>
        </a:prstGeom>
      </dsp:spPr>
      <dsp:style>
        <a:lnRef idx="2">
          <a:schemeClr val="accent1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96012" tIns="32004" rIns="32004" bIns="32004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dirty="0">
              <a:solidFill>
                <a:srgbClr val="2E31B2"/>
              </a:solidFill>
              <a:latin typeface="微软雅黑" panose="020B0503020204020204" charset="-122"/>
              <a:ea typeface="微软雅黑" panose="020B0503020204020204" charset="-122"/>
            </a:rPr>
            <a:t>合同解除</a:t>
          </a:r>
          <a:endParaRPr>
            <a:solidFill>
              <a:schemeClr val="dk1"/>
            </a:solidFill>
          </a:endParaRPr>
        </a:p>
      </dsp:txBody>
      <dsp:txXfrm>
        <a:off x="7313173" y="595917"/>
        <a:ext cx="2708582" cy="10834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849D3E0-124D-4DFF-AE99-4EA4CC201DB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F41F6-878C-4B64-9FFB-DC2AF656DD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2CD06-179B-44BA-B45C-6E8A7C14C6C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1933575"/>
            <a:ext cx="12192000" cy="30194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4356" y="2074863"/>
            <a:ext cx="11083925" cy="270827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545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261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522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846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5107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1368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7629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3954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50215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sz="44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广东</a:t>
            </a:r>
            <a:r>
              <a:rPr lang="zh-CN" altLang="en-US" sz="44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电力交易中心</a:t>
            </a:r>
            <a:r>
              <a:rPr lang="en-US" altLang="zh-CN" sz="44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</a:t>
            </a:r>
            <a:r>
              <a:rPr lang="zh-CN" altLang="en-US" sz="44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绿电年度补充交易模块</a:t>
            </a:r>
            <a:endParaRPr lang="en-US" sz="4400" b="1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sz="4000" b="1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交易操作指引</a:t>
            </a:r>
            <a:endParaRPr sz="4000" b="1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 noProof="1">
                <a:solidFill>
                  <a:srgbClr val="B3EC8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      </a:t>
            </a:r>
            <a:r>
              <a:rPr lang="zh-CN" sz="2800" b="1" noProof="1">
                <a:solidFill>
                  <a:srgbClr val="B3EC8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——</a:t>
            </a:r>
            <a:r>
              <a:rPr sz="2800" b="1" noProof="1">
                <a:solidFill>
                  <a:srgbClr val="B3EC8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售电公司端</a:t>
            </a:r>
            <a:endParaRPr sz="2800" b="1" noProof="1">
              <a:solidFill>
                <a:srgbClr val="B3EC8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95888" y="5469255"/>
            <a:ext cx="22190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202</a:t>
            </a:r>
            <a:r>
              <a:rPr kumimoji="1" lang="en-US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kumimoji="1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kumimoji="1" lang="en-US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kumimoji="1" sz="24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kumimoji="1" sz="2400" b="1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00" y="1417111"/>
            <a:ext cx="3484701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下一步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，新建套餐，需要填写套餐参数后进行提交。点击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提交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进行预览和在线签署合同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948739" y="640112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编辑套餐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94764" y="316865"/>
            <a:ext cx="509368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双边交易管理</a:t>
            </a:r>
            <a:r>
              <a:rPr kumimoji="1" lang="en-US" altLang="zh-CN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-</a:t>
            </a: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发起双边交易</a:t>
            </a:r>
            <a:endParaRPr kumimoji="1" lang="zh-CN" altLang="en-US" sz="2600" b="1" noProof="0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39" y="1159693"/>
            <a:ext cx="7171325" cy="34325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39" y="2948161"/>
            <a:ext cx="7171326" cy="34325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41300" y="3229620"/>
            <a:ext cx="363376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1-12</a:t>
            </a: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月电量可填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，但总电量必须大于</a:t>
            </a:r>
            <a:r>
              <a:rPr lang="en-US" altLang="zh-CN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00" y="1417111"/>
            <a:ext cx="3484701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确认签署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即可签署合同，签署成功点击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确认提交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，该双边交易申请将发送给指定的电力用户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850130" y="538682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签署合同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94764" y="316865"/>
            <a:ext cx="509368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双边交易管理</a:t>
            </a:r>
            <a:r>
              <a:rPr kumimoji="1" lang="en-US" altLang="zh-CN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-</a:t>
            </a: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发起双边交易</a:t>
            </a:r>
            <a:endParaRPr kumimoji="1" lang="zh-CN" altLang="en-US" sz="2600" b="1" noProof="0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155" y="1417111"/>
            <a:ext cx="7757427" cy="37130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755" y="1668247"/>
            <a:ext cx="3354510" cy="1705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）点击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绿电补充交易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双边交易管理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列表右操作栏【操作记录】，可查看该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双边交易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的操作信息流水。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双边交易管理</a:t>
            </a:r>
            <a:r>
              <a:rPr kumimoji="1" lang="en-US" altLang="zh-CN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操作记录查看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31677" y="5506300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绿电补充交易双边交易管理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020" y="1543575"/>
            <a:ext cx="7771755" cy="371991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0682717" y="3072673"/>
            <a:ext cx="328183" cy="15632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299" y="1764682"/>
            <a:ext cx="3635375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）点击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左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侧导航栏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绿电补充交易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订单管理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】，即可查看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该售电公司下所有订单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合同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订单合同管理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51395" y="5612472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订单合同信息展示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93" y="1588162"/>
            <a:ext cx="7863530" cy="376384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143374" y="4733925"/>
            <a:ext cx="866775" cy="19113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chemeClr val="bg2">
              <a:lumMod val="90000"/>
              <a:alpha val="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1137" y="1607971"/>
            <a:ext cx="4083685" cy="2778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）售电公司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可以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仍在执行的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订单合同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主动发起协议解除，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解除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完成协议签署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即可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电力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用户发起解除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流程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注：发起合同解除意为对合同进行解除，双方签署成功后，合同解除成功。</a:t>
            </a:r>
            <a:endParaRPr lang="zh-CN" altLang="en-US" sz="1400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订单合同管理</a:t>
            </a:r>
            <a:r>
              <a:rPr kumimoji="1" lang="en-US" altLang="zh-CN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合同</a:t>
            </a: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解除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38751" y="5524447"/>
            <a:ext cx="26212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售电公司主动发起解除协议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7" y="1555590"/>
            <a:ext cx="7681268" cy="36766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604421" y="3257550"/>
            <a:ext cx="378029" cy="17145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 bwMode="auto">
          <a:xfrm>
            <a:off x="-9236" y="1065321"/>
            <a:ext cx="12192000" cy="5792680"/>
          </a:xfrm>
          <a:prstGeom prst="rect">
            <a:avLst/>
          </a:prstGeom>
          <a:solidFill>
            <a:srgbClr val="F5F5F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9897" y="1655048"/>
            <a:ext cx="4228278" cy="35833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当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电力用户发起解除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合同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申请时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订单合同状态为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解除中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，此时操作栏出现【解除签署】和【取消解除】操作，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售电公司可点击【解除签署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完成补充协议签署，即可与电力用户解除该协议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也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可点击【取消解除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关闭本条解除协议申请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订单合同管理</a:t>
            </a:r>
            <a:r>
              <a:rPr kumimoji="1" lang="en-US" altLang="zh-CN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—</a:t>
            </a: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合同</a:t>
            </a: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解除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37909" y="5721985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售电公司确认解除或取消解除</a:t>
            </a:r>
            <a:endParaRPr lang="zh-CN"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115" y="1838380"/>
            <a:ext cx="7311995" cy="349985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262187" y="3446700"/>
            <a:ext cx="592455" cy="222885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080" y="-635"/>
            <a:ext cx="12192000" cy="68592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933575"/>
            <a:ext cx="12186285" cy="270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4355" y="2170430"/>
            <a:ext cx="11083925" cy="223456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545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6261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2522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8846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5107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81368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376295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93954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502150" algn="l" defTabSz="1125220" rtl="0" eaLnBrk="1" latinLnBrk="0" hangingPunct="1">
              <a:defRPr sz="2215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sz="6000" b="1" noProof="1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谢谢聆听！</a:t>
            </a:r>
            <a:endParaRPr lang="zh-CN" sz="6000" b="1" noProof="1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720" y="4920933"/>
            <a:ext cx="11593195" cy="1568450"/>
          </a:xfrm>
          <a:prstGeom prst="rect">
            <a:avLst/>
          </a:prstGeom>
          <a:noFill/>
        </p:spPr>
        <p:txBody>
          <a:bodyPr wrap="square" lIns="0" rIns="0" rtlCol="0" anchor="ctr" anchorCtr="1">
            <a:spAutoFit/>
          </a:bodyPr>
          <a:lstStyle/>
          <a:p>
            <a:pPr lvl="1" algn="just"/>
            <a:r>
              <a:rPr lang="en-US" altLang="zh-CN" sz="2400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</a:t>
            </a:r>
            <a:endParaRPr lang="en-US" altLang="zh-CN" sz="2400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  <a:p>
            <a:pPr lvl="1" algn="just"/>
            <a:r>
              <a:rPr lang="en-US" altLang="zh-CN" sz="2400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	</a:t>
            </a:r>
            <a:endParaRPr lang="en-US" altLang="zh-CN" sz="2400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  <a:p>
            <a:pPr lvl="1" algn="just"/>
            <a:r>
              <a:rPr lang="en-US" altLang="zh-CN" sz="2400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	</a:t>
            </a:r>
            <a:r>
              <a:rPr lang="zh-CN" altLang="en-US" sz="2400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意见建议反馈方式：拨打电力市场服务热线</a:t>
            </a:r>
            <a:r>
              <a:rPr lang="en-US" altLang="zh-CN" sz="2400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4009303000</a:t>
            </a:r>
            <a:r>
              <a:rPr lang="zh-CN" altLang="en-US" sz="2400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。</a:t>
            </a:r>
            <a:endParaRPr lang="en-US" altLang="zh-CN" sz="2400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  <a:p>
            <a:pPr lvl="1" algn="just"/>
            <a:endParaRPr lang="en-US" altLang="zh-CN" sz="2400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15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7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名词解释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5755" y="1160455"/>
            <a:ext cx="168988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※</a:t>
            </a:r>
            <a:r>
              <a:rPr lang="zh-CN" altLang="en-US" sz="24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库存管理</a:t>
            </a:r>
            <a:endParaRPr lang="zh-CN" altLang="en-US" sz="2400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41299" y="1853449"/>
            <a:ext cx="11812155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库存计算逻辑：</a:t>
            </a:r>
            <a:endParaRPr lang="zh-CN" altLang="en-US" b="1" dirty="0"/>
          </a:p>
          <a:p>
            <a:pPr>
              <a:lnSpc>
                <a:spcPct val="150000"/>
              </a:lnSpc>
            </a:pPr>
            <a:r>
              <a:rPr lang="zh-CN" altLang="en-US" dirty="0"/>
              <a:t>变动节点：占用电量根据合同内约定的电量计算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1</a:t>
            </a:r>
            <a:r>
              <a:rPr lang="zh-CN" altLang="en-US" dirty="0"/>
              <a:t>、售电公司发起双边交易（增加占用电量）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2</a:t>
            </a:r>
            <a:r>
              <a:rPr lang="zh-CN" altLang="en-US" dirty="0"/>
              <a:t>、电力用户放弃下单双边交易（减少占用电量）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3</a:t>
            </a:r>
            <a:r>
              <a:rPr lang="zh-CN" altLang="en-US" dirty="0"/>
              <a:t>、电力用户放弃签署（减少占用电量）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4</a:t>
            </a:r>
            <a:r>
              <a:rPr lang="zh-CN" altLang="en-US" dirty="0"/>
              <a:t>、合同解除（减少占用电量）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5</a:t>
            </a:r>
            <a:r>
              <a:rPr lang="zh-CN" altLang="en-US" dirty="0"/>
              <a:t>、关闭订单（减少占用电量）</a:t>
            </a:r>
            <a:endParaRPr lang="en-US" altLang="zh-CN" dirty="0"/>
          </a:p>
          <a:p>
            <a:endParaRPr lang="en-US" altLang="zh-CN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7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名词解释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4327" y="1204159"/>
            <a:ext cx="2282825" cy="583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※</a:t>
            </a:r>
            <a:r>
              <a:rPr lang="zh-CN" altLang="en-US" sz="24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双边交易</a:t>
            </a:r>
            <a:r>
              <a:rPr lang="zh-CN" altLang="en-US" sz="240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管理</a:t>
            </a:r>
            <a:endParaRPr lang="zh-CN" altLang="en-US" sz="2400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5755" y="1962845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待下单：</a:t>
            </a:r>
            <a:endParaRPr lang="zh-CN" altLang="en-US" b="1" dirty="0"/>
          </a:p>
          <a:p>
            <a:r>
              <a:rPr lang="zh-CN" altLang="en-US" dirty="0"/>
              <a:t>售电公司发起双边交易待电力用户下单，电力用户下单前售电公司可撤回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325755" y="3762473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已放弃：</a:t>
            </a:r>
            <a:endParaRPr lang="zh-CN" altLang="en-US" dirty="0"/>
          </a:p>
          <a:p>
            <a:r>
              <a:rPr lang="zh-CN" altLang="en-US" dirty="0"/>
              <a:t>电力用户放弃下单</a:t>
            </a:r>
            <a:endParaRPr lang="zh-CN" altLang="en-US" dirty="0">
              <a:effectLst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5755" y="2805846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已下单：</a:t>
            </a:r>
            <a:endParaRPr lang="zh-CN" altLang="en-US" dirty="0"/>
          </a:p>
          <a:p>
            <a:r>
              <a:rPr lang="zh-CN" altLang="en-US" dirty="0"/>
              <a:t>电力用户下单了双边交易申请</a:t>
            </a:r>
            <a:endParaRPr lang="zh-CN" altLang="en-US" dirty="0">
              <a:effectLst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5755" y="5657948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已失效：</a:t>
            </a:r>
            <a:endParaRPr lang="zh-CN" altLang="en-US" dirty="0"/>
          </a:p>
          <a:p>
            <a:r>
              <a:rPr lang="zh-CN" altLang="en-US" dirty="0"/>
              <a:t>窗口期截止后电力用户未确认下单</a:t>
            </a:r>
            <a:endParaRPr lang="zh-CN" altLang="en-US" dirty="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5755" y="4701321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已撤回：</a:t>
            </a:r>
            <a:endParaRPr lang="zh-CN" altLang="en-US" dirty="0"/>
          </a:p>
          <a:p>
            <a:r>
              <a:rPr lang="zh-CN" altLang="en-US" dirty="0"/>
              <a:t>电力用户还未下单，售电公司进行撤回，撤回后本次申请电力用户不可见</a:t>
            </a:r>
            <a:endParaRPr lang="zh-CN" altLang="en-US" dirty="0">
              <a:effectLst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7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名词解释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0" y="1065320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 dirty="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25755" y="1769361"/>
            <a:ext cx="11521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待签署：</a:t>
            </a:r>
            <a:endParaRPr lang="zh-CN" altLang="en-US" b="1" dirty="0"/>
          </a:p>
          <a:p>
            <a:r>
              <a:rPr lang="zh-CN" altLang="en-US" dirty="0"/>
              <a:t>①用户确认下单，但未完成法大大认证；②用户签署失败，状态回至</a:t>
            </a:r>
            <a:r>
              <a:rPr lang="en-US" altLang="zh-CN" dirty="0"/>
              <a:t>【</a:t>
            </a:r>
            <a:r>
              <a:rPr lang="zh-CN" altLang="en-US" dirty="0"/>
              <a:t>待签署</a:t>
            </a:r>
            <a:r>
              <a:rPr lang="en-US" altLang="zh-CN" dirty="0"/>
              <a:t>】</a:t>
            </a:r>
            <a:r>
              <a:rPr lang="zh-CN" altLang="en-US" dirty="0"/>
              <a:t>，在订单到期关闭前都可重新签署；</a:t>
            </a:r>
            <a:endParaRPr lang="zh-CN" altLang="en-US" dirty="0">
              <a:effectLst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5156" y="3589813"/>
            <a:ext cx="11521688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解除中：</a:t>
            </a:r>
            <a:endParaRPr lang="zh-CN" altLang="en-US" b="1" dirty="0"/>
          </a:p>
          <a:p>
            <a:r>
              <a:rPr lang="zh-CN" altLang="en-US" dirty="0"/>
              <a:t>①用户发起解除，订单状态为解除中。商家同意后保持状态为解除中，签署成功则状态变更为</a:t>
            </a:r>
            <a:r>
              <a:rPr lang="en-US" altLang="zh-CN" dirty="0"/>
              <a:t>【</a:t>
            </a:r>
            <a:r>
              <a:rPr lang="zh-CN" altLang="en-US" dirty="0"/>
              <a:t>已解除</a:t>
            </a:r>
            <a:r>
              <a:rPr lang="en-US" altLang="zh-CN" dirty="0"/>
              <a:t>】</a:t>
            </a:r>
            <a:r>
              <a:rPr lang="zh-CN" altLang="en-US" dirty="0"/>
              <a:t>；到期未签署则退回至</a:t>
            </a:r>
            <a:r>
              <a:rPr lang="en-US" altLang="zh-CN" dirty="0"/>
              <a:t>【</a:t>
            </a:r>
            <a:r>
              <a:rPr lang="zh-CN" altLang="en-US" dirty="0"/>
              <a:t>签署成功</a:t>
            </a:r>
            <a:r>
              <a:rPr lang="en-US" altLang="zh-CN" dirty="0"/>
              <a:t>】</a:t>
            </a:r>
            <a:r>
              <a:rPr lang="zh-CN" altLang="en-US" dirty="0"/>
              <a:t>；②商家发起解除，该订单状态为解除中</a:t>
            </a:r>
            <a:endParaRPr lang="zh-CN" altLang="en-US" dirty="0">
              <a:effectLst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5156" y="4637814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已解除：</a:t>
            </a:r>
            <a:endParaRPr lang="zh-CN" altLang="en-US" dirty="0"/>
          </a:p>
          <a:p>
            <a:r>
              <a:rPr lang="zh-CN" altLang="en-US" dirty="0"/>
              <a:t>用户</a:t>
            </a:r>
            <a:r>
              <a:rPr lang="en-US" altLang="zh-CN" dirty="0"/>
              <a:t>/</a:t>
            </a:r>
            <a:r>
              <a:rPr lang="zh-CN" altLang="en-US" dirty="0"/>
              <a:t>商家发起解除，订单签署成功，订单状态为</a:t>
            </a:r>
            <a:r>
              <a:rPr lang="en-US" altLang="zh-CN" dirty="0"/>
              <a:t>【</a:t>
            </a:r>
            <a:r>
              <a:rPr lang="zh-CN" altLang="en-US" dirty="0"/>
              <a:t>已解除</a:t>
            </a:r>
            <a:r>
              <a:rPr lang="en-US" altLang="zh-CN" dirty="0"/>
              <a:t>】</a:t>
            </a:r>
            <a:endParaRPr lang="zh-CN" altLang="en-US" dirty="0">
              <a:effectLst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5156" y="2818672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签署成功：</a:t>
            </a:r>
            <a:endParaRPr lang="zh-CN" altLang="en-US" dirty="0"/>
          </a:p>
          <a:p>
            <a:r>
              <a:rPr lang="zh-CN" altLang="en-US" dirty="0"/>
              <a:t>法大大签章回调成功</a:t>
            </a:r>
            <a:endParaRPr lang="zh-CN" altLang="en-US" dirty="0">
              <a:effectLst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35156" y="5408955"/>
            <a:ext cx="1152168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已关闭：</a:t>
            </a:r>
            <a:endParaRPr lang="zh-CN" altLang="en-US" dirty="0"/>
          </a:p>
          <a:p>
            <a:r>
              <a:rPr lang="zh-CN" altLang="en-US" dirty="0"/>
              <a:t>①到期未签署，自动关闭；②用户发起申请，商家同意后，用户取消；③商家发起申请，用户取消</a:t>
            </a:r>
            <a:endParaRPr lang="zh-CN" altLang="en-US" dirty="0">
              <a:effectLst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23020" y="1131033"/>
            <a:ext cx="23054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2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※</a:t>
            </a:r>
            <a:r>
              <a:rPr lang="zh-CN" altLang="en-US" sz="2400" b="0" cap="none" spc="0" dirty="0">
                <a:ln w="0"/>
                <a:solidFill>
                  <a:schemeClr val="accent5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订单合同状态</a:t>
            </a:r>
            <a:endParaRPr lang="zh-CN" altLang="en-US" sz="2400" dirty="0">
              <a:ln w="0"/>
              <a:solidFill>
                <a:schemeClr val="accent5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187440" y="2965963"/>
            <a:ext cx="3429000" cy="46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200" b="1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rPr>
              <a:t>一、</a:t>
            </a:r>
            <a:r>
              <a:rPr kumimoji="1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用户</a:t>
            </a:r>
            <a:r>
              <a:rPr kumimoji="1" lang="zh-CN" altLang="en-US" sz="2200" b="1" noProof="0" dirty="0">
                <a:ln>
                  <a:noFill/>
                </a:ln>
                <a:solidFill>
                  <a:srgbClr val="385CE3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登录</a:t>
            </a:r>
            <a:endParaRPr kumimoji="1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1124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70865" y="3198813"/>
            <a:ext cx="24695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目录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CONTENTS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1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187440" y="3705738"/>
            <a:ext cx="29883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200" b="1" noProof="0" dirty="0">
                <a:latin typeface="微软雅黑" panose="020B0503020204020204" charset="-122"/>
                <a:ea typeface="微软雅黑" panose="020B0503020204020204" charset="-122"/>
              </a:rPr>
              <a:t>二、</a:t>
            </a:r>
            <a:r>
              <a:rPr kumimoji="1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绿电补充交易管理</a:t>
            </a:r>
            <a:endParaRPr kumimoji="1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目 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 bwMode="auto">
          <a:xfrm>
            <a:off x="0" y="1073634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082" y="1762586"/>
            <a:ext cx="38115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pc="-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1）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使用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5G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专网访问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网址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，使用</a:t>
            </a:r>
            <a:r>
              <a:rPr lang="en-US" altLang="zh-CN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Ukey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登录广东电力交易中心。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spc="-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8194675" y="316865"/>
            <a:ext cx="349377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登录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84737" y="5856329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rPr>
              <a:t>登录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广东电力交易中心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8745" y="1524000"/>
            <a:ext cx="8076565" cy="40208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4082" y="1762586"/>
            <a:ext cx="38115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spc="-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在工作台，点击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零售交易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，跳转到广东电力交易中心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零售交易模块。</a:t>
            </a:r>
            <a:endParaRPr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spc="-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8194675" y="316865"/>
            <a:ext cx="349377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登录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65411" y="6148429"/>
            <a:ext cx="3555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</a:rPr>
              <a:t>登录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广东电力交易中心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零售交易模块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91405" y="1122045"/>
            <a:ext cx="6644005" cy="33077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095" y="4481830"/>
            <a:ext cx="9032875" cy="15354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Rectangle 346248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611245" cy="685800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70865" y="3198813"/>
            <a:ext cx="24695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目录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icrosoft YaHei Bold" panose="020B0503020204020204" charset="-122"/>
                <a:ea typeface="Microsoft YaHei Bold" panose="020B0503020204020204" charset="-122"/>
                <a:cs typeface="+mn-cs"/>
              </a:rPr>
              <a:t>CONTENTS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12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1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目 录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87440" y="2957569"/>
            <a:ext cx="3429000" cy="468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200" b="1" dirty="0">
                <a:latin typeface="微软雅黑" panose="020B0503020204020204" charset="-122"/>
                <a:ea typeface="微软雅黑" panose="020B0503020204020204" charset="-122"/>
              </a:rPr>
              <a:t>一、</a:t>
            </a:r>
            <a:r>
              <a:rPr kumimoji="1" lang="zh-CN" altLang="en-US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用户</a:t>
            </a:r>
            <a:r>
              <a:rPr kumimoji="1" lang="zh-CN" altLang="en-US" sz="22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登录</a:t>
            </a:r>
            <a:endParaRPr kumimoji="1" lang="zh-CN" altLang="en-US" sz="2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87440" y="3697344"/>
            <a:ext cx="2988310" cy="4298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1" sz="2200" b="1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二、绿电补充交易管理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613374" y="316865"/>
            <a:ext cx="407507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说 明</a:t>
            </a:r>
            <a:endParaRPr kumimoji="1" lang="zh-CN" altLang="en-US" sz="2600" b="1" noProof="0" dirty="0">
              <a:ln>
                <a:noFill/>
              </a:ln>
              <a:solidFill>
                <a:srgbClr val="385CE3"/>
              </a:solidFill>
              <a:effectLst/>
              <a:uLnTx/>
              <a:uFillTx/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chemeClr val="bg1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000" b="1" dirty="0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graphicFrame>
        <p:nvGraphicFramePr>
          <p:cNvPr id="9" name="图示 8"/>
          <p:cNvGraphicFramePr/>
          <p:nvPr/>
        </p:nvGraphicFramePr>
        <p:xfrm>
          <a:off x="1370854" y="2583604"/>
          <a:ext cx="10021755" cy="2275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4167" y="1654135"/>
            <a:ext cx="3763434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（1）点击左侧导航栏【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绿电补充交易库存管理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列表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展示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售电公司可交易的库存总量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库存管理</a:t>
            </a:r>
            <a:endParaRPr kumimoji="1" lang="zh-CN" altLang="en-US" sz="2600" b="1" noProof="0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70421" y="5445949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绿电补充交易库存管理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63" y="1555590"/>
            <a:ext cx="7904075" cy="378325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206675" y="4937139"/>
            <a:ext cx="1005728" cy="15632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4167" y="3002104"/>
            <a:ext cx="3624243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666F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注：库存总额为本次绿电年度补充交易可以销售的电量额度。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4167" y="1654135"/>
            <a:ext cx="3763434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）点击左侧导航栏【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绿电补充交易双边交易管理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列表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展示</a:t>
            </a:r>
            <a:r>
              <a:rPr lang="zh-CN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售电公司发起的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双边交易申请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信息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878955" y="316865"/>
            <a:ext cx="480949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双边交易管理</a:t>
            </a:r>
            <a:endParaRPr kumimoji="1" lang="zh-CN" altLang="en-US" sz="2600" b="1" noProof="0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34180" y="5508521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绿电补充交易双边交易管理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523" y="1545796"/>
            <a:ext cx="7771755" cy="371991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382060" y="4482353"/>
            <a:ext cx="1005728" cy="15632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0" y="1065321"/>
            <a:ext cx="12192000" cy="5792680"/>
          </a:xfrm>
          <a:prstGeom prst="rect">
            <a:avLst/>
          </a:prstGeom>
          <a:solidFill>
            <a:sysClr val="windowText" lastClr="000000">
              <a:alpha val="3000"/>
            </a:sys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ysClr val="windowText" lastClr="000000">
                <a:gamma/>
                <a:shade val="60000"/>
                <a:invGamma/>
              </a:sysClr>
            </a:outerShdw>
          </a:effec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 defTabSz="914400">
              <a:buClrTx/>
              <a:buSzTx/>
              <a:buFont typeface="Arial" panose="020B0604020202020204" pitchFamily="34" charset="0"/>
            </a:pPr>
            <a:endParaRPr lang="zh-CN" altLang="en-US" sz="1400">
              <a:ln>
                <a:noFill/>
              </a:ln>
              <a:effectLst/>
              <a:latin typeface="仿宋" panose="02010609060101010101" pitchFamily="49" charset="-122"/>
              <a:ea typeface="仿宋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671" y="1364730"/>
            <a:ext cx="4284370" cy="393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由售电公司主动向电力用户发起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双边交易申请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点击右上角【发起】，在发起界面中，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输入所有发起的电力用户编码或名称进行查询，</a:t>
            </a:r>
            <a:r>
              <a:rPr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勾选（单选）所要发起的电力用户，点击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下一步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】，即可对该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电力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用户发起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双边交易申请</a:t>
            </a:r>
            <a:r>
              <a:rPr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en-US" altLang="zh-CN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rgbClr val="385CE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注：若您想对某电力用户发起双边交易申请，请确保该电力用户已打开并同意接收双边交易申请开关按钮。</a:t>
            </a:r>
            <a:endParaRPr lang="zh-CN" altLang="en-US" sz="1400" dirty="0">
              <a:solidFill>
                <a:srgbClr val="385CE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41300" y="211406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85CE3"/>
                </a:solidFill>
                <a:latin typeface="Microsoft YaHei Regular" panose="020B0503020204020204" charset="-122"/>
                <a:ea typeface="Microsoft YaHei Regular" panose="020B0503020204020204" charset="-122"/>
              </a:rPr>
              <a:t>广东电力交易中心</a:t>
            </a:r>
            <a:endParaRPr lang="zh-CN" altLang="en-US" b="1" dirty="0">
              <a:solidFill>
                <a:srgbClr val="385CE3"/>
              </a:solidFill>
              <a:latin typeface="Microsoft YaHei Regular" panose="020B0503020204020204" charset="-122"/>
              <a:ea typeface="Microsoft YaHei Regular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41300" y="525456"/>
            <a:ext cx="2929890" cy="245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</a:rPr>
              <a:t>GUANGDONG POWER EXCHANGE GENTER</a:t>
            </a:r>
            <a:endParaRPr lang="en-US" altLang="zh-CN" sz="10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41300" y="846766"/>
            <a:ext cx="24688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200" b="1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Regular" panose="020B0503020204020204" charset="-122"/>
                <a:sym typeface="+mn-ea"/>
              </a:rPr>
              <a:t>致力于打造国内电力交易机构标杆</a:t>
            </a:r>
            <a:endParaRPr lang="zh-CN" altLang="en-US" sz="1200" b="1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cxnSp>
        <p:nvCxnSpPr>
          <p:cNvPr id="28" name="直线连接符 12"/>
          <p:cNvCxnSpPr/>
          <p:nvPr/>
        </p:nvCxnSpPr>
        <p:spPr>
          <a:xfrm>
            <a:off x="325755" y="808666"/>
            <a:ext cx="2773045" cy="0"/>
          </a:xfrm>
          <a:prstGeom prst="line">
            <a:avLst/>
          </a:prstGeom>
          <a:ln w="12700">
            <a:solidFill>
              <a:srgbClr val="B3EC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3098800" y="958215"/>
            <a:ext cx="9093835" cy="111760"/>
          </a:xfrm>
          <a:prstGeom prst="rect">
            <a:avLst/>
          </a:prstGeom>
          <a:gradFill>
            <a:gsLst>
              <a:gs pos="0">
                <a:srgbClr val="2C2AA9"/>
              </a:gs>
              <a:gs pos="38000">
                <a:srgbClr val="385CE3"/>
              </a:gs>
              <a:gs pos="98000">
                <a:srgbClr val="3A7BF5">
                  <a:alpha val="0"/>
                </a:srgbClr>
              </a:gs>
            </a:gsLst>
            <a:lin ang="828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6594764" y="316865"/>
            <a:ext cx="5093681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双边交易管理</a:t>
            </a:r>
            <a:r>
              <a:rPr kumimoji="1" lang="en-US" altLang="zh-CN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-</a:t>
            </a:r>
            <a:r>
              <a:rPr kumimoji="1" lang="zh-CN" altLang="en-US" sz="2600" b="1" noProof="0" dirty="0">
                <a:solidFill>
                  <a:srgbClr val="385CE3"/>
                </a:solidFill>
                <a:latin typeface="Microsoft YaHei Bold" panose="020B0503020204020204" charset="-122"/>
                <a:ea typeface="Microsoft YaHei Bold" panose="020B0503020204020204" charset="-122"/>
                <a:cs typeface="Microsoft YaHei Bold" panose="020B0503020204020204" charset="-122"/>
                <a:sym typeface="+mn-ea"/>
              </a:rPr>
              <a:t>发起双边交易</a:t>
            </a:r>
            <a:endParaRPr kumimoji="1" lang="zh-CN" altLang="en-US" sz="2600" b="1" noProof="0" dirty="0">
              <a:solidFill>
                <a:srgbClr val="385CE3"/>
              </a:solidFill>
              <a:latin typeface="Microsoft YaHei Bold" panose="020B0503020204020204" charset="-122"/>
              <a:ea typeface="Microsoft YaHei Bold" panose="020B0503020204020204" charset="-122"/>
              <a:cs typeface="Microsoft YaHei Bold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26790" y="637254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sz="1600" dirty="0" err="1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发起</a:t>
            </a:r>
            <a:r>
              <a:rPr lang="zh-CN" altLang="en-US" sz="1600" dirty="0">
                <a:latin typeface="Microsoft YaHei Regular" panose="020B0503020204020204" charset="-122"/>
                <a:ea typeface="Microsoft YaHei Regular" panose="020B0503020204020204" charset="-122"/>
                <a:cs typeface="Microsoft YaHei Regular" panose="020B0503020204020204" charset="-122"/>
                <a:sym typeface="+mn-ea"/>
              </a:rPr>
              <a:t>双边交易</a:t>
            </a:r>
            <a:endParaRPr sz="1600" dirty="0">
              <a:latin typeface="Microsoft YaHei Regular" panose="020B0503020204020204" charset="-122"/>
              <a:ea typeface="Microsoft YaHei Regular" panose="020B0503020204020204" charset="-122"/>
              <a:cs typeface="Microsoft YaHei Regular" panose="020B050302020402020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345" y="1122426"/>
            <a:ext cx="7561270" cy="36191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092143" y="1661747"/>
            <a:ext cx="448945" cy="2336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979" y="2682421"/>
            <a:ext cx="7561270" cy="361917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209127" y="3455422"/>
            <a:ext cx="448945" cy="2336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39946" y="3902435"/>
            <a:ext cx="296545" cy="2336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ctr">
          <a:defRPr sz="1600" dirty="0">
            <a:latin typeface="Microsoft YaHei Regular" panose="020B0503020204020204" charset="-122"/>
            <a:ea typeface="Microsoft YaHei Regular" panose="020B0503020204020204" charset="-122"/>
            <a:cs typeface="Microsoft YaHei Regular" panose="020B0503020204020204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2624</Words>
  <Application>WPS 演示</Application>
  <PresentationFormat>宽屏</PresentationFormat>
  <Paragraphs>270</Paragraphs>
  <Slides>19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Microsoft YaHei Regular</vt:lpstr>
      <vt:lpstr>Microsoft YaHei Bold</vt:lpstr>
      <vt:lpstr>微软雅黑</vt:lpstr>
      <vt:lpstr>等线</vt:lpstr>
      <vt:lpstr>仿宋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Chenchen Zhu(Cici)</dc:creator>
  <cp:lastModifiedBy>夏礼琛</cp:lastModifiedBy>
  <cp:revision>185</cp:revision>
  <dcterms:created xsi:type="dcterms:W3CDTF">2022-09-13T07:52:00Z</dcterms:created>
  <dcterms:modified xsi:type="dcterms:W3CDTF">2026-02-25T02:23:12Z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96D8F6AB6C9F4B339A813B245349EE9E</vt:lpwstr>
  </property>
  <property fmtid="{D5CDD505-2E9C-101B-9397-08002B2CF9AE}" pid="3" name="KSOProductBuildVer">
    <vt:lpwstr>2052-11.8.2.12309</vt:lpwstr>
  </property>
</Properties>
</file>